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67" r:id="rId2"/>
    <p:sldId id="1030" r:id="rId3"/>
    <p:sldId id="1026" r:id="rId4"/>
    <p:sldId id="1034" r:id="rId5"/>
    <p:sldId id="1015" r:id="rId6"/>
    <p:sldId id="260" r:id="rId7"/>
    <p:sldId id="1049" r:id="rId8"/>
    <p:sldId id="1024" r:id="rId9"/>
    <p:sldId id="1041" r:id="rId10"/>
    <p:sldId id="1042" r:id="rId11"/>
    <p:sldId id="1023" r:id="rId12"/>
    <p:sldId id="1050" r:id="rId13"/>
    <p:sldId id="1051" r:id="rId14"/>
    <p:sldId id="1014" r:id="rId15"/>
    <p:sldId id="263" r:id="rId16"/>
    <p:sldId id="264" r:id="rId17"/>
    <p:sldId id="265" r:id="rId18"/>
    <p:sldId id="1033" r:id="rId1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58"/>
    <p:restoredTop sz="91241"/>
  </p:normalViewPr>
  <p:slideViewPr>
    <p:cSldViewPr snapToGrid="0">
      <p:cViewPr varScale="1">
        <p:scale>
          <a:sx n="115" d="100"/>
          <a:sy n="115" d="100"/>
        </p:scale>
        <p:origin x="4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6D8D99-0E93-2344-B93B-E8A04384A1D1}" type="datetimeFigureOut">
              <a:rPr lang="fr-FR" smtClean="0"/>
              <a:t>11/10/2025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0CF0DE-DFE9-5243-8912-797A5216A53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2644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l’IA générative repose sur le Machine Learning (ML), et plus précisément sur une branche avancée appelée apprentissage profond (Deep Learning).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D0FA04-DD7C-4F4F-A519-EE7DFD73F42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1973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39A9E7-07FA-92CA-1CF9-F54A88F02B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93FA63-B3C2-85BB-78A1-32470EACC0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CCFE6F-1C57-88DB-9784-4AE435A09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5F66A-F27B-614B-A018-A9D18BD61D11}" type="datetime1">
              <a:rPr lang="fr-FR" smtClean="0"/>
              <a:t>11/10/2025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243D2D-7CC0-7AAF-3D27-B55253B7B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ACAAC5-5117-AE6E-1B1C-A82F86A4B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3078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E09B69-2131-4EFB-2C3C-725F710AA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7DBB073-43AE-3C12-156D-C574F1DD4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76652A-1EAF-F628-8C01-1D268E3FC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336EC-B26B-2E45-8278-D8C904B739C1}" type="datetime1">
              <a:rPr lang="fr-FR" smtClean="0"/>
              <a:t>11/10/2025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AC880C-0734-98A5-315E-49E494634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F979A2-5C8A-B1B7-974F-EC373613C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6362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FE0FB20-2D99-530D-37CF-DB58A893BA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97969A0-90F3-0D8F-3E93-F2A173DB49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7234B1-831E-13F2-A7CF-9999BDF30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5FC23-7677-704B-99CD-42847A5A238B}" type="datetime1">
              <a:rPr lang="fr-FR" smtClean="0"/>
              <a:t>11/10/2025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6CD206-2F5D-0A47-F685-6F32BD391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6AFE5B-7603-7AD7-EA39-2A571901B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8489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61535C-45CF-F28A-D2A6-243E4A8B5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4EF3D2-4757-ACAE-DAF0-CAD581B17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CE1CCD-2D30-3B22-5491-CF787D5CD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2E4CE-3188-4E40-98A4-C1F91678C701}" type="datetime1">
              <a:rPr lang="fr-FR" smtClean="0"/>
              <a:t>11/10/2025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6F1C50-6906-1294-2B71-964929D96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F0C875-75A3-A551-BEAF-67AE7E9A3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7694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2BD0C4-3619-9C02-B02B-834D1E8F1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8C00D11-9843-0031-F002-31535BDE3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5FFE55-B30E-D0B6-32A4-DEAA9ACFD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5A153-F0DA-2047-9AD8-2DF0B0738DA6}" type="datetime1">
              <a:rPr lang="fr-FR" smtClean="0"/>
              <a:t>11/10/2025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B86342D-D4CD-711C-641F-1B42E4F73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8B43F6-9528-73B7-ED08-965E5A8C0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7936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A5F92E-0272-B0E7-594D-D391E7537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6A6C18-7219-6EC2-0BF6-F78F02CAA5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5F51177-8095-6BBB-C7CA-4C70C3C82F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92131E1-68A1-77DD-8C6C-88C8D74DE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3DE36-C446-DB48-BC95-F6218B1EDC6E}" type="datetime1">
              <a:rPr lang="fr-FR" smtClean="0"/>
              <a:t>11/10/2025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D99AE28-4AA3-1895-337B-8D3E2DBAB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50BC3F-44E5-2283-098B-60A4F3743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2347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123CE4-568D-B5DE-722B-E61CF8808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280AE15-96B5-3FAC-1AD3-5D65E16613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7E82D48-31F3-9E4E-269F-D920EFC4F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017D845-A757-FE6D-828A-109D9A74D0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D9DBF77-7F51-8ACD-32AB-9AEA846203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516BE56-2865-1B49-AFB3-E7AD4E6EB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0319F-FF57-D746-BB07-BCF74EB02393}" type="datetime1">
              <a:rPr lang="fr-FR" smtClean="0"/>
              <a:t>11/10/2025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A1806F3-5392-788E-24F7-7F5C0A402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197BF16-1C21-68B1-5F80-135628AAC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6683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53DAF9-AFF2-096A-9F98-82691FED1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00C7B15-76FE-EFAD-95DE-1FA825E9D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ED16-0FBB-0342-95D5-0CD5F45F943C}" type="datetime1">
              <a:rPr lang="fr-FR" smtClean="0"/>
              <a:t>11/10/2025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44B7445-4830-825F-FC3C-BDF5D1079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7C256C9-9553-05D3-449F-C48AB487D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2266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CEE96ED-96E1-2431-F71D-564980015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BBCD1-C8BC-4143-A3E6-8F423AFB6155}" type="datetime1">
              <a:rPr lang="fr-FR" smtClean="0"/>
              <a:t>11/10/2025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3781C5D-3CAA-A52C-8012-3DB376723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D0DA50E-C468-932D-4BC1-3D1A3AE16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990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D1893C-B7B7-0EE2-4C3D-BF01AEE9A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5259AC-8922-4703-8E22-9B7A6CCF1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924C474-7E7E-E531-69B7-21E9BF0B1E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83DD17F-3964-B4AE-2A51-B9C0A491D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17F6E-4223-454C-B08B-42E404075845}" type="datetime1">
              <a:rPr lang="fr-FR" smtClean="0"/>
              <a:t>11/10/2025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A1979A0-E8FE-F4C0-284E-DD9536C7E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5950590-A4D7-D11E-37B7-853280CB8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6658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0F6ABF-0DD5-EE03-E77E-53E0FB8F5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98A8B60-4AD2-6C3E-228F-A69D1DD820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38B350-57C8-61C0-2079-AFCDA67B22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F11A100-966A-25CC-48BB-4AB5BCCB6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D73A5-CB6D-784C-BFB3-DC362F3C23AA}" type="datetime1">
              <a:rPr lang="fr-FR" smtClean="0"/>
              <a:t>11/10/2025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26EF404-2D47-0C9C-5919-E85D9F3D3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A71BDB7-2E77-3E7E-F312-B4A47F8F2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797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B5B0684-619C-FD09-ED68-2AFFC96E4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54F54F6-AC0C-8342-B8D1-19CE47C3A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32BB43-91F4-7D1B-FE5A-F4B5C02403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E1833-A2AE-6940-A8B2-A4998EE715E7}" type="datetime1">
              <a:rPr lang="fr-FR" smtClean="0"/>
              <a:t>11/10/2025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410EF8-0B07-D83A-616E-432152CF6D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102E1B-8836-300F-DBBD-72224D1A67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8E6BF-5CA5-7349-9A39-DE735C4D57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9250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oer.uclouvain.be/jspui/bitstream/20.500.12279/1089.3/6/CahierLLL_IAG_OKOER.pdf" TargetMode="External"/><Relationship Id="rId2" Type="http://schemas.openxmlformats.org/officeDocument/2006/relationships/hyperlink" Target="https://unesdoc.unesco.org/ark:/48223/pf000038669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02AAAC-F2E7-12E1-43C0-5F9E753793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9612" y="939027"/>
            <a:ext cx="10772775" cy="2387600"/>
          </a:xfrm>
        </p:spPr>
        <p:txBody>
          <a:bodyPr>
            <a:noAutofit/>
          </a:bodyPr>
          <a:lstStyle/>
          <a:p>
            <a:r>
              <a:rPr lang="fr-FR" sz="4000" b="1" dirty="0"/>
              <a:t>Réflexions pour un usage pertinent de l’IA dans l’enseignement et l’apprentissage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1FAE5A1-BA13-4B45-6F2C-51D543F2C677}"/>
              </a:ext>
            </a:extLst>
          </p:cNvPr>
          <p:cNvSpPr txBox="1">
            <a:spLocks/>
          </p:cNvSpPr>
          <p:nvPr/>
        </p:nvSpPr>
        <p:spPr>
          <a:xfrm>
            <a:off x="1524000" y="4079875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Franck Amadieu</a:t>
            </a:r>
          </a:p>
          <a:p>
            <a:r>
              <a:rPr lang="fr-FR" dirty="0"/>
              <a:t>Professeur de psychologie cognitive</a:t>
            </a:r>
          </a:p>
          <a:p>
            <a:r>
              <a:rPr lang="fr-FR" dirty="0"/>
              <a:t>CLLE (CNRS, Université de Toulouse, UBM)</a:t>
            </a:r>
          </a:p>
        </p:txBody>
      </p:sp>
      <p:pic>
        <p:nvPicPr>
          <p:cNvPr id="6" name="Picture 2" descr="logo-Cognition, Langues, Langage, Ergonomie">
            <a:extLst>
              <a:ext uri="{FF2B5EF4-FFF2-40B4-BE49-F238E27FC236}">
                <a16:creationId xmlns:a16="http://schemas.microsoft.com/office/drawing/2014/main" id="{040C9963-3B37-4286-F918-CC97777FFE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3656" y="5434714"/>
            <a:ext cx="2464419" cy="128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B0B2014B-0F83-5D60-E2E5-DE239891D753}"/>
              </a:ext>
            </a:extLst>
          </p:cNvPr>
          <p:cNvSpPr txBox="1"/>
          <p:nvPr/>
        </p:nvSpPr>
        <p:spPr>
          <a:xfrm>
            <a:off x="6750473" y="49051"/>
            <a:ext cx="48938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endParaRPr lang="fr-FR" dirty="0"/>
          </a:p>
          <a:p>
            <a:pPr algn="r"/>
            <a:r>
              <a:rPr lang="fr-FR" dirty="0"/>
              <a:t>14 </a:t>
            </a:r>
            <a:r>
              <a:rPr lang="fr-FR" dirty="0" err="1"/>
              <a:t>oct</a:t>
            </a:r>
            <a:r>
              <a:rPr lang="fr-FR" dirty="0"/>
              <a:t> 2025</a:t>
            </a:r>
          </a:p>
        </p:txBody>
      </p:sp>
      <p:pic>
        <p:nvPicPr>
          <p:cNvPr id="1026" name="Picture 2" descr="Journée thématique">
            <a:extLst>
              <a:ext uri="{FF2B5EF4-FFF2-40B4-BE49-F238E27FC236}">
                <a16:creationId xmlns:a16="http://schemas.microsoft.com/office/drawing/2014/main" id="{E317756B-2106-CF3F-F7A1-F57453E79E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6811"/>
            <a:ext cx="2770459" cy="1696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F42F9B3-EC58-5B46-E08B-AFB5E5127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825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3B3FA6-7743-4CF2-B3EB-86F0A39D6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Effet de genre et de discipline chez les étudiants (</a:t>
            </a:r>
            <a:r>
              <a:rPr lang="fr-FR" dirty="0" err="1"/>
              <a:t>Stöhr</a:t>
            </a:r>
            <a:r>
              <a:rPr lang="fr-FR" dirty="0"/>
              <a:t> et al, 2024)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A9E5EE-F79D-9BE5-9137-F19A2DAEE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>
                <a:solidFill>
                  <a:srgbClr val="1F1F1F"/>
                </a:solidFill>
                <a:latin typeface="ElsevierGulliver"/>
              </a:rPr>
              <a:t>E</a:t>
            </a:r>
            <a:r>
              <a:rPr lang="fr-FR" sz="3200" b="0" i="0" dirty="0">
                <a:solidFill>
                  <a:srgbClr val="1F1F1F"/>
                </a:solidFill>
                <a:effectLst/>
                <a:latin typeface="ElsevierGulliver"/>
              </a:rPr>
              <a:t>tude auprès de 5894 étudiants en Suède</a:t>
            </a:r>
          </a:p>
          <a:p>
            <a:pPr marL="0" indent="0">
              <a:buNone/>
            </a:pPr>
            <a:r>
              <a:rPr lang="fr-FR" sz="3200" b="0" i="0" dirty="0">
                <a:solidFill>
                  <a:srgbClr val="1F1F1F"/>
                </a:solidFill>
                <a:effectLst/>
                <a:latin typeface="ElsevierGulliver"/>
              </a:rPr>
              <a:t>Outil le plus utilisé : </a:t>
            </a:r>
            <a:r>
              <a:rPr lang="fr-FR" sz="3200" b="0" i="0" dirty="0" err="1">
                <a:solidFill>
                  <a:srgbClr val="1F1F1F"/>
                </a:solidFill>
                <a:effectLst/>
                <a:latin typeface="ElsevierGulliver"/>
              </a:rPr>
              <a:t>ChatGPT</a:t>
            </a:r>
            <a:endParaRPr lang="fr-FR" sz="3200" b="0" i="0" dirty="0">
              <a:solidFill>
                <a:srgbClr val="1F1F1F"/>
              </a:solidFill>
              <a:effectLst/>
              <a:latin typeface="ElsevierGulliver"/>
            </a:endParaRPr>
          </a:p>
          <a:p>
            <a:pPr marL="0" indent="0" algn="just">
              <a:buNone/>
            </a:pPr>
            <a:r>
              <a:rPr lang="fr-FR" sz="3200" dirty="0"/>
              <a:t>Résultats</a:t>
            </a:r>
          </a:p>
          <a:p>
            <a:pPr algn="just"/>
            <a:r>
              <a:rPr lang="fr-FR" dirty="0"/>
              <a:t>Femmes et étudiants en sciences humaines et en médecine : attitudes plus négatives et davantage de préoccupations concernant le rôle de l'IA dans l'apprentissage et l'évaluation</a:t>
            </a:r>
          </a:p>
          <a:p>
            <a:pPr algn="just"/>
            <a:r>
              <a:rPr lang="fr-FR" dirty="0"/>
              <a:t>Hommes et étudiants en technologie et en ingénierie : usage plus élevé et un plus grand optimisme.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2B7990A-6673-F4C1-CD40-EA61F1BA2522}"/>
              </a:ext>
            </a:extLst>
          </p:cNvPr>
          <p:cNvSpPr txBox="1"/>
          <p:nvPr/>
        </p:nvSpPr>
        <p:spPr>
          <a:xfrm>
            <a:off x="269132" y="6168094"/>
            <a:ext cx="97130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Stöhr</a:t>
            </a:r>
            <a:r>
              <a:rPr lang="fr-FR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C., Ou, A. W., &amp; </a:t>
            </a:r>
            <a:r>
              <a:rPr lang="fr-FR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Malmström</a:t>
            </a:r>
            <a:r>
              <a:rPr lang="fr-FR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H. (2024). Perceptions and usage of AI </a:t>
            </a:r>
            <a:r>
              <a:rPr lang="fr-FR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chatbots</a:t>
            </a:r>
            <a:r>
              <a:rPr lang="fr-FR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among</a:t>
            </a:r>
            <a:r>
              <a:rPr lang="fr-FR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students</a:t>
            </a:r>
            <a:r>
              <a:rPr lang="fr-FR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in </a:t>
            </a:r>
            <a:r>
              <a:rPr lang="fr-FR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higher</a:t>
            </a:r>
            <a:r>
              <a:rPr lang="fr-FR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education</a:t>
            </a:r>
            <a:r>
              <a:rPr lang="fr-FR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across</a:t>
            </a:r>
            <a:r>
              <a:rPr lang="fr-FR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genders</a:t>
            </a:r>
            <a:r>
              <a:rPr lang="fr-FR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fr-FR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academic</a:t>
            </a:r>
            <a:r>
              <a:rPr lang="fr-FR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fr-FR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levels</a:t>
            </a:r>
            <a:r>
              <a:rPr lang="fr-FR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lang="fr-FR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fields</a:t>
            </a:r>
            <a:r>
              <a:rPr lang="fr-FR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of </a:t>
            </a:r>
            <a:r>
              <a:rPr lang="fr-FR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study</a:t>
            </a:r>
            <a:r>
              <a:rPr lang="fr-FR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 </a:t>
            </a:r>
            <a:r>
              <a:rPr lang="fr-FR" sz="14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Computers and Education: </a:t>
            </a:r>
            <a:r>
              <a:rPr lang="fr-FR" sz="1400" b="0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Artificial</a:t>
            </a:r>
            <a:r>
              <a:rPr lang="fr-FR" sz="14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Intelligence</a:t>
            </a:r>
            <a:r>
              <a:rPr lang="fr-FR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fr-FR" sz="14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7</a:t>
            </a:r>
            <a:r>
              <a:rPr lang="fr-FR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100259.</a:t>
            </a:r>
            <a:endParaRPr lang="fr-FR" sz="1400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7F4604D-A672-4A4A-B627-FD477E2C9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0837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AA47B6-21D0-23AD-372F-97CDA688B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dirty="0"/>
              <a:t>Est-ce que la perception des risques explique une faible utilisation par les enseignants (</a:t>
            </a:r>
            <a:r>
              <a:rPr lang="fr-FR" sz="3600" dirty="0" err="1"/>
              <a:t>Beeg</a:t>
            </a:r>
            <a:r>
              <a:rPr lang="fr-FR" sz="3600" dirty="0"/>
              <a:t> et al., 2024)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F3DC29-0D31-5BE2-0E83-5A2F95C71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/>
              <a:t>102 </a:t>
            </a:r>
            <a:r>
              <a:rPr lang="fr-FR" dirty="0">
                <a:effectLst/>
              </a:rPr>
              <a:t>enseignants de STEM (sciences, technologie, ingénierie et mathématiques) dans le secondaire en Allemagne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/>
              <a:t>IA est encore relativement peu utilisée, mais les attentes quant à son usage futur sont élevées par rapport à son usage actuel</a:t>
            </a:r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b="1" dirty="0"/>
              <a:t>L</a:t>
            </a:r>
            <a:r>
              <a:rPr lang="fr-FR" b="1" dirty="0">
                <a:effectLst/>
              </a:rPr>
              <a:t>es compétences pédagogiques avec l’IA prédisent l’utilisation de l’IA mais pas les inquiétudes (éthique, légalité) des enseignants</a:t>
            </a:r>
            <a:endParaRPr lang="fr-FR" b="1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67796E6-6CCB-6D14-A407-8BFECAA9C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727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FD86E1-9866-6009-EE46-12C190D1D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1"/>
                </a:solidFill>
              </a:rPr>
              <a:t>Questions de recherche actuelles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3032CC0-8575-B4D1-9BC6-131E777939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71B13A5-B2AA-29A1-C49C-290F43CF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983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8A99C7-83CD-51A6-8791-6149E2852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8097"/>
            <a:ext cx="10515600" cy="5718175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fr-FR" sz="3200" dirty="0"/>
              <a:t>Recherche-t-on l’information avec un agent conversationnel de la même manière qu’avec un moteur de recherche ?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3200" dirty="0"/>
              <a:t>Traite-t-on l’information de la même manière selon qu’elle est fournie par un être-humain ou une IA ?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3200" dirty="0"/>
              <a:t>Comment nos attitudes vis-à-vis de l’IA impacte notre façon de traiter des informations issues de l’AI ?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3200" dirty="0"/>
              <a:t>Prête-t-on des capacités morales à l’IA ?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3200" dirty="0"/>
              <a:t>Comment penser de manière critique avec l’IA ?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fr-FR" sz="3200" dirty="0"/>
              <a:t>Comment concevoir une IA qui accompagne l’apprenant en réduisant la charge cognitive ?</a:t>
            </a:r>
          </a:p>
          <a:p>
            <a:pPr>
              <a:spcAft>
                <a:spcPts val="600"/>
              </a:spcAft>
            </a:pPr>
            <a:endParaRPr lang="fr-FR" sz="32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BCD206E-5342-0DAC-0C33-F19EF1546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9374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5BBB9E-5A67-F3E1-B0A9-F8C32D7EB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1"/>
                </a:solidFill>
              </a:rPr>
              <a:t>Recommandations pédagogiques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1308F7-1274-7AA5-9115-DC0844268F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26AB8BE-1A92-90F8-EAE9-F0BE3E133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4234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DC9B92-AA3D-0F37-06AA-885019A86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Pistes pour les enseignants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C4C5B7-7210-31BC-083C-64753F0E2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0139"/>
            <a:ext cx="10515600" cy="45668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000" b="1" dirty="0"/>
              <a:t>Besoins pour les enseignants : </a:t>
            </a:r>
          </a:p>
          <a:p>
            <a:r>
              <a:rPr lang="fr-FR" sz="2000" dirty="0"/>
              <a:t>Aider la pratique et non la remplacer</a:t>
            </a:r>
          </a:p>
          <a:p>
            <a:r>
              <a:rPr lang="fr-FR" sz="2000" dirty="0"/>
              <a:t>Être formé à la pédagogie avec les outils plutôt qu’aux fonctions des outils</a:t>
            </a:r>
          </a:p>
          <a:p>
            <a:pPr marL="0" indent="0">
              <a:buNone/>
            </a:pPr>
            <a:r>
              <a:rPr lang="fr-FR" sz="2000" b="1" dirty="0"/>
              <a:t>Faire prendre conscience aux étudiants des limites : </a:t>
            </a:r>
          </a:p>
          <a:p>
            <a:r>
              <a:rPr lang="fr-FR" sz="2000" dirty="0"/>
              <a:t>Aider à prendre conscience que les IA peuvent être biaisées, inexactes et fournir des réponses non objectives</a:t>
            </a:r>
          </a:p>
          <a:p>
            <a:r>
              <a:rPr lang="fr-FR" sz="2000" dirty="0"/>
              <a:t>Aider à prendre conscience que l’IA n’est pas capable d’être dans la pensée critique</a:t>
            </a:r>
          </a:p>
          <a:p>
            <a:pPr marL="0" indent="0">
              <a:buNone/>
            </a:pPr>
            <a:r>
              <a:rPr lang="fr-FR" sz="2000" b="1" dirty="0"/>
              <a:t>Travailler l’intégrité scientifique : </a:t>
            </a:r>
          </a:p>
          <a:p>
            <a:r>
              <a:rPr lang="fr-FR" sz="2000" dirty="0"/>
              <a:t>Sensibiliser et accompagner les étudiants pour un usage éthique et intègre (ex. plagiat).</a:t>
            </a:r>
          </a:p>
          <a:p>
            <a:r>
              <a:rPr lang="fr-FR" sz="2000" dirty="0"/>
              <a:t>Demander aux personnes apprenantes de déclarer leurs usages des outils d’IA génératives.</a:t>
            </a:r>
          </a:p>
          <a:p>
            <a:r>
              <a:rPr lang="fr-FR" sz="2000" dirty="0"/>
              <a:t>Encourager les étudiants à vérifier les réponses proposées par l’IA </a:t>
            </a:r>
          </a:p>
          <a:p>
            <a:r>
              <a:rPr lang="fr-FR" sz="2000" dirty="0"/>
              <a:t>Guider les étudiants sur la façon d’utiliser l’IA de manière responsable : donner des consignes claires sur comment et quand les utiliser.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170586E-0BCA-A90E-F03B-5372AE3A3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0217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09DC11-E26B-827C-1B6E-4DC4FFD4C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Pistes pour les enseignants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9AEC8C-F7CB-F49B-3F7E-E95D5FECD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b="1" dirty="0"/>
              <a:t>Repenser certaines évaluations et activités pédagogiques : </a:t>
            </a:r>
          </a:p>
          <a:p>
            <a:r>
              <a:rPr lang="fr-FR" sz="2800" dirty="0"/>
              <a:t>Respecter l’alignement pédagogique </a:t>
            </a:r>
          </a:p>
          <a:p>
            <a:r>
              <a:rPr lang="fr-FR" sz="2800" dirty="0"/>
              <a:t>Penser des évaluations ciblant les compétences attendues avec ou sans IA.</a:t>
            </a:r>
          </a:p>
          <a:p>
            <a:r>
              <a:rPr lang="fr-FR" sz="2800" dirty="0"/>
              <a:t>Concevoir des évaluations du processus plutôt que sur le résultat</a:t>
            </a:r>
          </a:p>
          <a:p>
            <a:r>
              <a:rPr lang="fr-FR" sz="2800" dirty="0"/>
              <a:t>Préférer des activités complexes (d’élaboration) à réaliser par les apprenants hors des cours</a:t>
            </a:r>
          </a:p>
          <a:p>
            <a:r>
              <a:rPr lang="fr-FR" sz="2800" dirty="0"/>
              <a:t>Donner un rôle d’évaluateur à l’IA plutôt que de production</a:t>
            </a:r>
          </a:p>
          <a:p>
            <a:r>
              <a:rPr lang="fr-FR" sz="2800" dirty="0"/>
              <a:t>Pointer des outils « adaptés » pour les étudiants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134E940-B5E1-1624-035C-E5A8B0223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591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641EF8-440C-C2BB-5A83-CAD6AB610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Pistes pour les étudiants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D6BE4B-791B-1013-B91A-905AC066B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0139"/>
            <a:ext cx="10661374" cy="456682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2400" b="1" dirty="0"/>
              <a:t>Vérification de la fiabilité des réponses de l’IA</a:t>
            </a:r>
          </a:p>
          <a:p>
            <a:pPr marL="0" indent="0">
              <a:buNone/>
            </a:pPr>
            <a:r>
              <a:rPr lang="fr-FR" sz="2400" b="1" dirty="0"/>
              <a:t>Intégrité Académique</a:t>
            </a:r>
          </a:p>
          <a:p>
            <a:pPr marL="0" indent="0">
              <a:buNone/>
            </a:pPr>
            <a:r>
              <a:rPr lang="fr-FR" sz="2400" b="1" dirty="0"/>
              <a:t>Pour préparer et approfondir les cours : </a:t>
            </a:r>
          </a:p>
          <a:p>
            <a:r>
              <a:rPr lang="fr-FR" sz="2400" dirty="0"/>
              <a:t>Utiliser une IA pour réduire certains coûts cognitifs (ex. réduire Qté d’informations)</a:t>
            </a:r>
          </a:p>
          <a:p>
            <a:r>
              <a:rPr lang="fr-FR" sz="2400" dirty="0"/>
              <a:t>Utiliser une IA pour compléter les cours</a:t>
            </a:r>
          </a:p>
          <a:p>
            <a:pPr marL="0" indent="0">
              <a:buNone/>
            </a:pPr>
            <a:r>
              <a:rPr lang="fr-FR" sz="2400" b="1" dirty="0"/>
              <a:t>Pour s'entraîner et s’auto-évaluer </a:t>
            </a:r>
          </a:p>
          <a:p>
            <a:r>
              <a:rPr lang="fr-FR" sz="2400" dirty="0"/>
              <a:t>S'entraîner pour l’examen (ex. générer des flashcards)</a:t>
            </a:r>
          </a:p>
          <a:p>
            <a:r>
              <a:rPr lang="fr-FR" sz="2400" dirty="0"/>
              <a:t>Evaluer sa propre production (ex. l’IA vérifie s’il manque des éléments)</a:t>
            </a:r>
          </a:p>
          <a:p>
            <a:r>
              <a:rPr lang="fr-FR" sz="2400" dirty="0"/>
              <a:t>Réfléchir à ses propres compétences dans la discipline</a:t>
            </a:r>
          </a:p>
          <a:p>
            <a:pPr marL="0" indent="0">
              <a:buNone/>
            </a:pPr>
            <a:r>
              <a:rPr lang="fr-FR" sz="2400" b="1" dirty="0"/>
              <a:t>Pour conduire un travail de recherche : </a:t>
            </a:r>
          </a:p>
          <a:p>
            <a:r>
              <a:rPr lang="fr-FR" sz="2400" dirty="0"/>
              <a:t>Recherche de références scientifiques</a:t>
            </a:r>
            <a:endParaRPr lang="fr-FR" sz="2400" b="1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776351F-CA5F-A9A7-BD0F-2ACF468DC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5218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8E15D5-5F45-656B-3099-FA6A39A2A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Quelques </a:t>
            </a:r>
            <a:r>
              <a:rPr lang="fr-FR" dirty="0" err="1"/>
              <a:t>refs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5E43C5-272A-B667-E123-6A1BD59B7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Guide de l’UNESCO : </a:t>
            </a:r>
            <a:r>
              <a:rPr lang="fr-FR" sz="2000" dirty="0">
                <a:hlinkClick r:id="rId2"/>
              </a:rPr>
              <a:t>https://unesdoc.unesco.org/ark:/48223/pf0000386693</a:t>
            </a:r>
            <a:endParaRPr lang="fr-FR" sz="2000" dirty="0"/>
          </a:p>
          <a:p>
            <a:r>
              <a:rPr lang="fr-FR" sz="2000" dirty="0"/>
              <a:t>Guide pour l’intégration de l’IA dans les stratégies éducatives </a:t>
            </a:r>
            <a:r>
              <a:rPr lang="fr-FR" sz="2000" dirty="0">
                <a:hlinkClick r:id="rId3"/>
              </a:rPr>
              <a:t>https://oer.uclouvain.be/jspui/bitstream/20.500.12279/1089.3/6/CahierLLL_IAG_OKOER.pdf</a:t>
            </a:r>
            <a:r>
              <a:rPr lang="fr-FR" sz="2000" dirty="0"/>
              <a:t> </a:t>
            </a:r>
          </a:p>
          <a:p>
            <a:r>
              <a:rPr lang="fr-FR" sz="2000" dirty="0" err="1"/>
              <a:t>Kasneci</a:t>
            </a:r>
            <a:r>
              <a:rPr lang="fr-FR" sz="2000" dirty="0"/>
              <a:t>, E., </a:t>
            </a:r>
            <a:r>
              <a:rPr lang="fr-FR" sz="2000" dirty="0" err="1"/>
              <a:t>Seßler</a:t>
            </a:r>
            <a:r>
              <a:rPr lang="fr-FR" sz="2000" dirty="0"/>
              <a:t>, K., </a:t>
            </a:r>
            <a:r>
              <a:rPr lang="fr-FR" sz="2000" dirty="0" err="1"/>
              <a:t>Küchemann</a:t>
            </a:r>
            <a:r>
              <a:rPr lang="fr-FR" sz="2000" dirty="0"/>
              <a:t>, S., </a:t>
            </a:r>
            <a:r>
              <a:rPr lang="fr-FR" sz="2000" dirty="0" err="1"/>
              <a:t>Bannert</a:t>
            </a:r>
            <a:r>
              <a:rPr lang="fr-FR" sz="2000" dirty="0"/>
              <a:t>, M., </a:t>
            </a:r>
            <a:r>
              <a:rPr lang="fr-FR" sz="2000" dirty="0" err="1"/>
              <a:t>Dementieva</a:t>
            </a:r>
            <a:r>
              <a:rPr lang="fr-FR" sz="2000" dirty="0"/>
              <a:t>, D., Fischer, F., ... &amp; </a:t>
            </a:r>
            <a:r>
              <a:rPr lang="fr-FR" sz="2000" dirty="0" err="1"/>
              <a:t>Kasneci</a:t>
            </a:r>
            <a:r>
              <a:rPr lang="fr-FR" sz="2000" dirty="0"/>
              <a:t>, G. (2023). </a:t>
            </a:r>
            <a:r>
              <a:rPr lang="fr-FR" sz="2000" dirty="0" err="1"/>
              <a:t>ChatGPT</a:t>
            </a:r>
            <a:r>
              <a:rPr lang="fr-FR" sz="2000" dirty="0"/>
              <a:t> for good? On </a:t>
            </a:r>
            <a:r>
              <a:rPr lang="fr-FR" sz="2000" dirty="0" err="1"/>
              <a:t>opportunities</a:t>
            </a:r>
            <a:r>
              <a:rPr lang="fr-FR" sz="2000" dirty="0"/>
              <a:t> and challenges of large </a:t>
            </a:r>
            <a:r>
              <a:rPr lang="fr-FR" sz="2000" dirty="0" err="1"/>
              <a:t>language</a:t>
            </a:r>
            <a:r>
              <a:rPr lang="fr-FR" sz="2000" dirty="0"/>
              <a:t> </a:t>
            </a:r>
            <a:r>
              <a:rPr lang="fr-FR" sz="2000" dirty="0" err="1"/>
              <a:t>models</a:t>
            </a:r>
            <a:r>
              <a:rPr lang="fr-FR" sz="2000" dirty="0"/>
              <a:t> for </a:t>
            </a:r>
            <a:r>
              <a:rPr lang="fr-FR" sz="2000" dirty="0" err="1"/>
              <a:t>education</a:t>
            </a:r>
            <a:r>
              <a:rPr lang="fr-FR" sz="2000" dirty="0"/>
              <a:t>. </a:t>
            </a:r>
            <a:r>
              <a:rPr lang="fr-FR" sz="2000" i="1" dirty="0"/>
              <a:t>Learning and </a:t>
            </a:r>
            <a:r>
              <a:rPr lang="fr-FR" sz="2000" i="1" dirty="0" err="1"/>
              <a:t>individual</a:t>
            </a:r>
            <a:r>
              <a:rPr lang="fr-FR" sz="2000" i="1" dirty="0"/>
              <a:t> </a:t>
            </a:r>
            <a:r>
              <a:rPr lang="fr-FR" sz="2000" i="1" dirty="0" err="1"/>
              <a:t>differences</a:t>
            </a:r>
            <a:r>
              <a:rPr lang="fr-FR" sz="2000" dirty="0"/>
              <a:t>, </a:t>
            </a:r>
            <a:r>
              <a:rPr lang="fr-FR" sz="2000" i="1" dirty="0"/>
              <a:t>103</a:t>
            </a:r>
            <a:r>
              <a:rPr lang="fr-FR" sz="2000" dirty="0"/>
              <a:t>, 102274. </a:t>
            </a:r>
          </a:p>
          <a:p>
            <a:r>
              <a:rPr lang="fr-FR" sz="2000" dirty="0" err="1"/>
              <a:t>Tayan</a:t>
            </a:r>
            <a:r>
              <a:rPr lang="fr-FR" sz="2000" dirty="0"/>
              <a:t>, O., Hassan, A., </a:t>
            </a:r>
            <a:r>
              <a:rPr lang="fr-FR" sz="2000" dirty="0" err="1"/>
              <a:t>Khankan</a:t>
            </a:r>
            <a:r>
              <a:rPr lang="fr-FR" sz="2000" dirty="0"/>
              <a:t>, K., &amp; </a:t>
            </a:r>
            <a:r>
              <a:rPr lang="fr-FR" sz="2000" dirty="0" err="1"/>
              <a:t>Askool</a:t>
            </a:r>
            <a:r>
              <a:rPr lang="fr-FR" sz="2000" dirty="0"/>
              <a:t>, S. (2024). </a:t>
            </a:r>
            <a:r>
              <a:rPr lang="fr-FR" sz="2000" dirty="0" err="1"/>
              <a:t>Considerations</a:t>
            </a:r>
            <a:r>
              <a:rPr lang="fr-FR" sz="2000" dirty="0"/>
              <a:t> for </a:t>
            </a:r>
            <a:r>
              <a:rPr lang="fr-FR" sz="2000" dirty="0" err="1"/>
              <a:t>adapting</a:t>
            </a:r>
            <a:r>
              <a:rPr lang="fr-FR" sz="2000" dirty="0"/>
              <a:t> </a:t>
            </a:r>
            <a:r>
              <a:rPr lang="fr-FR" sz="2000" dirty="0" err="1"/>
              <a:t>higher</a:t>
            </a:r>
            <a:r>
              <a:rPr lang="fr-FR" sz="2000" dirty="0"/>
              <a:t> </a:t>
            </a:r>
            <a:r>
              <a:rPr lang="fr-FR" sz="2000" dirty="0" err="1"/>
              <a:t>education</a:t>
            </a:r>
            <a:r>
              <a:rPr lang="fr-FR" sz="2000" dirty="0"/>
              <a:t> </a:t>
            </a:r>
            <a:r>
              <a:rPr lang="fr-FR" sz="2000" dirty="0" err="1"/>
              <a:t>technology</a:t>
            </a:r>
            <a:r>
              <a:rPr lang="fr-FR" sz="2000" dirty="0"/>
              <a:t> courses for AI large </a:t>
            </a:r>
            <a:r>
              <a:rPr lang="fr-FR" sz="2000" dirty="0" err="1"/>
              <a:t>language</a:t>
            </a:r>
            <a:r>
              <a:rPr lang="fr-FR" sz="2000" dirty="0"/>
              <a:t> </a:t>
            </a:r>
            <a:r>
              <a:rPr lang="fr-FR" sz="2000" dirty="0" err="1"/>
              <a:t>models</a:t>
            </a:r>
            <a:r>
              <a:rPr lang="fr-FR" sz="2000" dirty="0"/>
              <a:t>: A </a:t>
            </a:r>
            <a:r>
              <a:rPr lang="fr-FR" sz="2000" dirty="0" err="1"/>
              <a:t>critical</a:t>
            </a:r>
            <a:r>
              <a:rPr lang="fr-FR" sz="2000" dirty="0"/>
              <a:t> </a:t>
            </a:r>
            <a:r>
              <a:rPr lang="fr-FR" sz="2000" dirty="0" err="1"/>
              <a:t>review</a:t>
            </a:r>
            <a:r>
              <a:rPr lang="fr-FR" sz="2000" dirty="0"/>
              <a:t> of the impact of </a:t>
            </a:r>
            <a:r>
              <a:rPr lang="fr-FR" sz="2000" dirty="0" err="1"/>
              <a:t>ChatGPT</a:t>
            </a:r>
            <a:r>
              <a:rPr lang="fr-FR" sz="2000" dirty="0"/>
              <a:t>. Machine Learning </a:t>
            </a:r>
            <a:r>
              <a:rPr lang="fr-FR" sz="2000" dirty="0" err="1"/>
              <a:t>with</a:t>
            </a:r>
            <a:r>
              <a:rPr lang="fr-FR" sz="2000" dirty="0"/>
              <a:t> Applications, 15, 100513.</a:t>
            </a:r>
          </a:p>
          <a:p>
            <a:endParaRPr lang="fr-FR" sz="2000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168D0CE-9150-133C-2A7F-EACA07661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1760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7A40CD-1BCD-16C5-C327-79D177A71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 quel type d’IA parle-t-on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8B8952-5E08-6514-D8C5-4590E0505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7724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b="1" dirty="0"/>
              <a:t>IA Générative </a:t>
            </a:r>
            <a:r>
              <a:rPr lang="fr-FR" sz="3200" dirty="0"/>
              <a:t>(</a:t>
            </a:r>
            <a:r>
              <a:rPr lang="fr-FR" sz="3200" dirty="0" err="1"/>
              <a:t>ChatGPT</a:t>
            </a:r>
            <a:r>
              <a:rPr lang="fr-FR" sz="3200" dirty="0"/>
              <a:t>, Mistral et DALL·E…) : </a:t>
            </a:r>
            <a:br>
              <a:rPr lang="fr-FR" sz="3200" dirty="0"/>
            </a:br>
            <a:r>
              <a:rPr lang="fr-FR" sz="3200" dirty="0"/>
              <a:t>Traitement création de contenu original (texte, images, musique…). </a:t>
            </a:r>
          </a:p>
          <a:p>
            <a:pPr marL="0" indent="0">
              <a:buNone/>
            </a:pPr>
            <a:endParaRPr lang="fr-FR" sz="3200" dirty="0"/>
          </a:p>
          <a:p>
            <a:pPr marL="0" indent="0">
              <a:buNone/>
            </a:pPr>
            <a:r>
              <a:rPr lang="fr-FR" sz="3200" dirty="0"/>
              <a:t>Chez les étudiants recours souvent à des IA basées sur des LLM (Large </a:t>
            </a:r>
            <a:r>
              <a:rPr lang="fr-FR" sz="3200" dirty="0" err="1"/>
              <a:t>Language</a:t>
            </a:r>
            <a:r>
              <a:rPr lang="fr-FR" sz="3200" dirty="0"/>
              <a:t> Model) entrainés sur les corpus de textes importants.</a:t>
            </a:r>
          </a:p>
        </p:txBody>
      </p:sp>
      <p:pic>
        <p:nvPicPr>
          <p:cNvPr id="2050" name="Picture 2" descr="image">
            <a:extLst>
              <a:ext uri="{FF2B5EF4-FFF2-40B4-BE49-F238E27FC236}">
                <a16:creationId xmlns:a16="http://schemas.microsoft.com/office/drawing/2014/main" id="{E25B776F-5512-5C7B-EF65-2BAF20A4B1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190" y="3429000"/>
            <a:ext cx="3325091" cy="2493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7C1FB6D-3823-7BB4-88DD-D5AFC11F3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5999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688D17-6CFE-B72E-8BE3-506BD3983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400" b="1" dirty="0">
                <a:solidFill>
                  <a:schemeClr val="accent1"/>
                </a:solidFill>
              </a:rPr>
              <a:t>Opportunités offertes par l’IA pour l’enseignement et l’apprentissage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8FD91F-CE40-78A2-FF46-01D643064B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8BC82E4-F085-D95F-700D-205CEAF52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4714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D0D127-D3C3-031A-9EBC-54790399B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5EDFF4-ABD6-58CE-E355-DC2A44429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3782"/>
            <a:ext cx="10515600" cy="5557693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fr-FR" sz="3200" b="1" dirty="0"/>
              <a:t>1. Correction et Feedback : </a:t>
            </a:r>
            <a:r>
              <a:rPr lang="fr-FR" sz="3200" b="1" dirty="0" err="1"/>
              <a:t>ChatGPT</a:t>
            </a:r>
            <a:r>
              <a:rPr lang="fr-FR" sz="3200" b="1" dirty="0"/>
              <a:t> et </a:t>
            </a:r>
            <a:r>
              <a:rPr lang="fr-FR" sz="3200" b="1" dirty="0" err="1"/>
              <a:t>Copilot</a:t>
            </a:r>
            <a:r>
              <a:rPr lang="fr-FR" sz="3200" dirty="0"/>
              <a:t> : Génération de feedback sur des textes écrits, reformulation et explication.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fr-FR" sz="3200" b="1" dirty="0"/>
              <a:t>2. Tutorat Intelligent et Assistance à l’Apprentissage</a:t>
            </a:r>
            <a:endParaRPr lang="fr-FR" sz="3200" dirty="0"/>
          </a:p>
          <a:p>
            <a:pPr marL="0" indent="0">
              <a:spcAft>
                <a:spcPts val="1200"/>
              </a:spcAft>
              <a:buNone/>
            </a:pPr>
            <a:r>
              <a:rPr lang="fr-FR" sz="3200" b="1" dirty="0"/>
              <a:t>3. Création de Contenus Pédagogiques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fr-FR" sz="3200" b="1" dirty="0"/>
              <a:t>4. Analyse des Apprentissages et Suivi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fr-FR" sz="3200" b="1" dirty="0"/>
              <a:t>5. Accessibilité et Inclusion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25A0587-9BDB-38DC-BE8C-6C3B00620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9127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EEA9BD-8283-E72A-B1EF-6FF45A85B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1"/>
                </a:solidFill>
              </a:rPr>
              <a:t>Recours aux IA génératives dans l’enseignement : Problématiques et limites actuelles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E3BD14-E8FF-A2BF-A082-B2B2364727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ECCDBC-ADD3-55C4-D8CE-C8C1D7825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1013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73304A-3539-AFE8-6AEC-D0CF86642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2618"/>
            <a:ext cx="10515600" cy="5867399"/>
          </a:xfrm>
        </p:spPr>
        <p:txBody>
          <a:bodyPr>
            <a:normAutofit/>
          </a:bodyPr>
          <a:lstStyle/>
          <a:p>
            <a:r>
              <a:rPr lang="fr-FR" sz="3600" b="1" dirty="0"/>
              <a:t>Qualité des réponses de l’IA</a:t>
            </a:r>
            <a:r>
              <a:rPr lang="fr-FR" sz="3600" dirty="0"/>
              <a:t> : sources, reproductibilité, hallucinations, fiabilité des bases de données</a:t>
            </a:r>
          </a:p>
          <a:p>
            <a:r>
              <a:rPr lang="fr-FR" sz="3600" b="1" dirty="0"/>
              <a:t>Réponses souvent génériques </a:t>
            </a:r>
            <a:r>
              <a:rPr lang="fr-FR" sz="3600" dirty="0"/>
              <a:t>et pas de réelle compréhension</a:t>
            </a:r>
          </a:p>
          <a:p>
            <a:r>
              <a:rPr lang="fr-FR" sz="3600" b="1" dirty="0"/>
              <a:t>Ethique</a:t>
            </a:r>
            <a:r>
              <a:rPr lang="fr-FR" sz="3600" dirty="0"/>
              <a:t> : données personnelles, coût financier, coût écologique</a:t>
            </a:r>
          </a:p>
          <a:p>
            <a:r>
              <a:rPr lang="fr-FR" sz="3600" b="1" dirty="0"/>
              <a:t>Risques sur les compétences</a:t>
            </a:r>
            <a:r>
              <a:rPr lang="fr-FR" sz="3600" dirty="0"/>
              <a:t> : perte de certaines compétences, dépendance à l’outil</a:t>
            </a:r>
          </a:p>
          <a:p>
            <a:r>
              <a:rPr lang="fr-FR" sz="3600" b="1" dirty="0"/>
              <a:t>Evolution des technologies </a:t>
            </a:r>
            <a:r>
              <a:rPr lang="fr-FR" sz="3600" dirty="0"/>
              <a:t>et des usages</a:t>
            </a:r>
          </a:p>
          <a:p>
            <a:endParaRPr lang="fr-FR" sz="3600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B1CC07D4-2E6A-3ED6-EE96-51A0A8D1E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99B052-F042-BFAA-2A7C-A7B42FA34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0516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1A7F6B-A2A5-C608-B317-8A44C0F77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400" b="1" dirty="0">
                <a:solidFill>
                  <a:schemeClr val="accent1"/>
                </a:solidFill>
              </a:rPr>
              <a:t>Problématiques de recherche pour la psychologie des apprentissages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EE057FC-3D70-5B99-4DF5-917DF98CE9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84FDEF6-C40C-6EF6-118B-B9E2CA21F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1934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F1A28C-5102-28C9-BEFA-F812BBF9A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800" dirty="0"/>
              <a:t>Ex. </a:t>
            </a:r>
            <a:br>
              <a:rPr lang="fr-FR" sz="4800" dirty="0"/>
            </a:br>
            <a:r>
              <a:rPr lang="fr-FR" sz="4800" dirty="0"/>
              <a:t>Quels facteurs poussent à utiliser l’IA ?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511442-439A-D72C-4779-8BB99FF7D2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6851E6D-1A79-ECC9-D7E2-46315A8A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6048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B8FED1-E5DA-5BE9-3E7B-D778B6E99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Facteurs d’acceptation de l’IA chez les étudiants de psychologie (</a:t>
            </a:r>
            <a:r>
              <a:rPr lang="fr-FR" dirty="0" err="1"/>
              <a:t>Gado</a:t>
            </a:r>
            <a:r>
              <a:rPr lang="fr-FR" dirty="0"/>
              <a:t> et al. 2022)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9B84F3F-5874-6B6D-E8D3-79571440E8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6210" y="1630397"/>
            <a:ext cx="9599580" cy="4786244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F27A036D-C551-334C-C667-C27451490318}"/>
              </a:ext>
            </a:extLst>
          </p:cNvPr>
          <p:cNvSpPr txBox="1"/>
          <p:nvPr/>
        </p:nvSpPr>
        <p:spPr>
          <a:xfrm>
            <a:off x="0" y="6308079"/>
            <a:ext cx="122919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/>
              <a:t>Gado</a:t>
            </a:r>
            <a:r>
              <a:rPr lang="fr-FR" sz="1200" dirty="0"/>
              <a:t>, S., </a:t>
            </a:r>
            <a:r>
              <a:rPr lang="fr-FR" sz="1200" dirty="0" err="1"/>
              <a:t>Kempen</a:t>
            </a:r>
            <a:r>
              <a:rPr lang="fr-FR" sz="1200" dirty="0"/>
              <a:t>, R., </a:t>
            </a:r>
            <a:r>
              <a:rPr lang="fr-FR" sz="1200" dirty="0" err="1"/>
              <a:t>Lingelbach</a:t>
            </a:r>
            <a:r>
              <a:rPr lang="fr-FR" sz="1200" dirty="0"/>
              <a:t>, K., &amp; </a:t>
            </a:r>
            <a:r>
              <a:rPr lang="fr-FR" sz="1200" dirty="0" err="1"/>
              <a:t>Bipp</a:t>
            </a:r>
            <a:r>
              <a:rPr lang="fr-FR" sz="1200" dirty="0"/>
              <a:t>, </a:t>
            </a:r>
            <a:r>
              <a:rPr lang="fr-FR" sz="1200" dirty="0" err="1"/>
              <a:t>T</a:t>
            </a:r>
            <a:r>
              <a:rPr lang="fr-FR" sz="1200" dirty="0"/>
              <a:t>. (2022). </a:t>
            </a:r>
            <a:r>
              <a:rPr lang="fr-FR" sz="1200" dirty="0" err="1"/>
              <a:t>Artificial</a:t>
            </a:r>
            <a:r>
              <a:rPr lang="fr-FR" sz="1200" dirty="0"/>
              <a:t> intelligence in </a:t>
            </a:r>
            <a:r>
              <a:rPr lang="fr-FR" sz="1200" dirty="0" err="1"/>
              <a:t>psychology</a:t>
            </a:r>
            <a:r>
              <a:rPr lang="fr-FR" sz="1200" dirty="0"/>
              <a:t>: How can </a:t>
            </a:r>
            <a:r>
              <a:rPr lang="fr-FR" sz="1200" dirty="0" err="1"/>
              <a:t>we</a:t>
            </a:r>
            <a:r>
              <a:rPr lang="fr-FR" sz="1200" dirty="0"/>
              <a:t> enable </a:t>
            </a:r>
            <a:r>
              <a:rPr lang="fr-FR" sz="1200" dirty="0" err="1"/>
              <a:t>psychology</a:t>
            </a:r>
            <a:r>
              <a:rPr lang="fr-FR" sz="1200" dirty="0"/>
              <a:t> </a:t>
            </a:r>
            <a:r>
              <a:rPr lang="fr-FR" sz="1200" dirty="0" err="1"/>
              <a:t>students</a:t>
            </a:r>
            <a:r>
              <a:rPr lang="fr-FR" sz="1200" dirty="0"/>
              <a:t> to </a:t>
            </a:r>
            <a:r>
              <a:rPr lang="fr-FR" sz="1200" dirty="0" err="1"/>
              <a:t>accept</a:t>
            </a:r>
            <a:r>
              <a:rPr lang="fr-FR" sz="1200" dirty="0"/>
              <a:t> and use </a:t>
            </a:r>
            <a:r>
              <a:rPr lang="fr-FR" sz="1200" dirty="0" err="1"/>
              <a:t>artificial</a:t>
            </a:r>
            <a:r>
              <a:rPr lang="fr-FR" sz="1200" dirty="0"/>
              <a:t> intelligence?. Psychology Learning &amp; </a:t>
            </a:r>
            <a:r>
              <a:rPr lang="fr-FR" sz="1200" dirty="0" err="1"/>
              <a:t>Teaching</a:t>
            </a:r>
            <a:r>
              <a:rPr lang="fr-FR" sz="1200" dirty="0"/>
              <a:t>, 21(1), 37-56.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70EA7A0-A0F9-8595-B33D-7969E8CEE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8E6BF-5CA5-7349-9A39-DE735C4D570F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17895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4749</TotalTime>
  <Words>1073</Words>
  <Application>Microsoft Macintosh PowerPoint</Application>
  <PresentationFormat>Grand écran</PresentationFormat>
  <Paragraphs>105</Paragraphs>
  <Slides>18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ElsevierGulliver</vt:lpstr>
      <vt:lpstr>Thème Office</vt:lpstr>
      <vt:lpstr>Réflexions pour un usage pertinent de l’IA dans l’enseignement et l’apprentissage</vt:lpstr>
      <vt:lpstr>De quel type d’IA parle-t-on ?</vt:lpstr>
      <vt:lpstr>Opportunités offertes par l’IA pour l’enseignement et l’apprentissage</vt:lpstr>
      <vt:lpstr>Présentation PowerPoint</vt:lpstr>
      <vt:lpstr>Recours aux IA génératives dans l’enseignement : Problématiques et limites actuelles</vt:lpstr>
      <vt:lpstr>Présentation PowerPoint</vt:lpstr>
      <vt:lpstr>Problématiques de recherche pour la psychologie des apprentissages</vt:lpstr>
      <vt:lpstr>Ex.  Quels facteurs poussent à utiliser l’IA ?</vt:lpstr>
      <vt:lpstr>Facteurs d’acceptation de l’IA chez les étudiants de psychologie (Gado et al. 2022)</vt:lpstr>
      <vt:lpstr>Effet de genre et de discipline chez les étudiants (Stöhr et al, 2024)</vt:lpstr>
      <vt:lpstr>Est-ce que la perception des risques explique une faible utilisation par les enseignants (Beeg et al., 2024) ?</vt:lpstr>
      <vt:lpstr>Questions de recherche actuelles</vt:lpstr>
      <vt:lpstr>Présentation PowerPoint</vt:lpstr>
      <vt:lpstr>Recommandations pédagogiques</vt:lpstr>
      <vt:lpstr>Pistes pour les enseignants</vt:lpstr>
      <vt:lpstr>Pistes pour les enseignants</vt:lpstr>
      <vt:lpstr>Pistes pour les étudiants</vt:lpstr>
      <vt:lpstr>Quelques refs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Franck Amadieu</dc:creator>
  <cp:lastModifiedBy>Franck Amadieu</cp:lastModifiedBy>
  <cp:revision>11</cp:revision>
  <dcterms:created xsi:type="dcterms:W3CDTF">2025-04-03T09:11:47Z</dcterms:created>
  <dcterms:modified xsi:type="dcterms:W3CDTF">2025-10-11T08:08:51Z</dcterms:modified>
</cp:coreProperties>
</file>