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39"/>
  </p:notesMasterIdLst>
  <p:handoutMasterIdLst>
    <p:handoutMasterId r:id="rId40"/>
  </p:handoutMasterIdLst>
  <p:sldIdLst>
    <p:sldId id="259" r:id="rId2"/>
    <p:sldId id="2395" r:id="rId3"/>
    <p:sldId id="2426" r:id="rId4"/>
    <p:sldId id="2425" r:id="rId5"/>
    <p:sldId id="2438" r:id="rId6"/>
    <p:sldId id="2427" r:id="rId7"/>
    <p:sldId id="2429" r:id="rId8"/>
    <p:sldId id="2431" r:id="rId9"/>
    <p:sldId id="2432" r:id="rId10"/>
    <p:sldId id="2428" r:id="rId11"/>
    <p:sldId id="2396" r:id="rId12"/>
    <p:sldId id="2404" r:id="rId13"/>
    <p:sldId id="2407" r:id="rId14"/>
    <p:sldId id="2406" r:id="rId15"/>
    <p:sldId id="2405" r:id="rId16"/>
    <p:sldId id="2408" r:id="rId17"/>
    <p:sldId id="2412" r:id="rId18"/>
    <p:sldId id="2403" r:id="rId19"/>
    <p:sldId id="2409" r:id="rId20"/>
    <p:sldId id="2410" r:id="rId21"/>
    <p:sldId id="2415" r:id="rId22"/>
    <p:sldId id="2413" r:id="rId23"/>
    <p:sldId id="2414" r:id="rId24"/>
    <p:sldId id="2433" r:id="rId25"/>
    <p:sldId id="2418" r:id="rId26"/>
    <p:sldId id="2420" r:id="rId27"/>
    <p:sldId id="2422" r:id="rId28"/>
    <p:sldId id="2423" r:id="rId29"/>
    <p:sldId id="2424" r:id="rId30"/>
    <p:sldId id="2399" r:id="rId31"/>
    <p:sldId id="2289" r:id="rId32"/>
    <p:sldId id="2434" r:id="rId33"/>
    <p:sldId id="2437" r:id="rId34"/>
    <p:sldId id="2435" r:id="rId35"/>
    <p:sldId id="2400" r:id="rId36"/>
    <p:sldId id="2385" r:id="rId37"/>
    <p:sldId id="2258" r:id="rId38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33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74" autoAdjust="0"/>
    <p:restoredTop sz="71680" autoAdjust="0"/>
  </p:normalViewPr>
  <p:slideViewPr>
    <p:cSldViewPr snapToGrid="0">
      <p:cViewPr varScale="1">
        <p:scale>
          <a:sx n="158" d="100"/>
          <a:sy n="158" d="100"/>
        </p:scale>
        <p:origin x="2208" y="192"/>
      </p:cViewPr>
      <p:guideLst>
        <p:guide orient="horz" pos="2137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449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065" cy="496836"/>
          </a:xfrm>
          <a:prstGeom prst="rect">
            <a:avLst/>
          </a:prstGeom>
        </p:spPr>
        <p:txBody>
          <a:bodyPr vert="horz" lIns="88724" tIns="44362" rIns="88724" bIns="44362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092" y="0"/>
            <a:ext cx="2946065" cy="496836"/>
          </a:xfrm>
          <a:prstGeom prst="rect">
            <a:avLst/>
          </a:prstGeom>
        </p:spPr>
        <p:txBody>
          <a:bodyPr vert="horz" lIns="88724" tIns="44362" rIns="88724" bIns="44362" rtlCol="0"/>
          <a:lstStyle>
            <a:lvl1pPr algn="r">
              <a:defRPr sz="1200"/>
            </a:lvl1pPr>
          </a:lstStyle>
          <a:p>
            <a:fld id="{BA9BC809-18D8-416B-AD1F-F94E2935C00E}" type="datetimeFigureOut">
              <a:rPr lang="es-CL" smtClean="0"/>
              <a:t>07-10-25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9802"/>
            <a:ext cx="2946065" cy="496836"/>
          </a:xfrm>
          <a:prstGeom prst="rect">
            <a:avLst/>
          </a:prstGeom>
        </p:spPr>
        <p:txBody>
          <a:bodyPr vert="horz" lIns="88724" tIns="44362" rIns="88724" bIns="44362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092" y="9429802"/>
            <a:ext cx="2946065" cy="496836"/>
          </a:xfrm>
          <a:prstGeom prst="rect">
            <a:avLst/>
          </a:prstGeom>
        </p:spPr>
        <p:txBody>
          <a:bodyPr vert="horz" lIns="88724" tIns="44362" rIns="88724" bIns="44362" rtlCol="0" anchor="b"/>
          <a:lstStyle>
            <a:lvl1pPr algn="r">
              <a:defRPr sz="1200"/>
            </a:lvl1pPr>
          </a:lstStyle>
          <a:p>
            <a:fld id="{7BFC5E87-59BD-4542-9082-FD626F9AE0CF}" type="slidenum">
              <a:rPr lang="es-CL" smtClean="0"/>
              <a:t>‹N°›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37423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E47329A4-ADCA-49ED-8052-1C821DF09D8E}" type="datetimeFigureOut">
              <a:rPr lang="es-CL" smtClean="0"/>
              <a:t>07-10-25</a:t>
            </a:fld>
            <a:endParaRPr lang="es-C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5" rIns="91430" bIns="45715" rtlCol="0" anchor="ctr"/>
          <a:lstStyle/>
          <a:p>
            <a:endParaRPr lang="es-C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30" tIns="45715" rIns="91430" bIns="4571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5"/>
            <a:ext cx="2945659" cy="498055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FD402975-A66A-46C5-AA8A-1F19F71737E0}" type="slidenum">
              <a:rPr lang="es-CL" smtClean="0"/>
              <a:t>‹N°›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74012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Bonjour à toutes et à tous, et un grand merci à José Moreno, organisateur de cette conférence, pour son invitation à participer à cet événement.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Je m’appelle </a:t>
            </a:r>
            <a:r>
              <a:rPr lang="fr-FR" b="1" dirty="0"/>
              <a:t>Mar Pérez-</a:t>
            </a:r>
            <a:r>
              <a:rPr lang="fr-FR" b="1" dirty="0" err="1"/>
              <a:t>Sanagustín</a:t>
            </a:r>
            <a:r>
              <a:rPr lang="fr-FR" dirty="0"/>
              <a:t> et je fais partie de l’équipe </a:t>
            </a:r>
            <a:r>
              <a:rPr lang="fr-FR" b="1" dirty="0"/>
              <a:t>TALENT</a:t>
            </a:r>
            <a:r>
              <a:rPr lang="fr-FR" dirty="0"/>
              <a:t> de l’</a:t>
            </a:r>
            <a:r>
              <a:rPr lang="fr-FR" b="1" dirty="0"/>
              <a:t>IRIT</a:t>
            </a:r>
            <a:r>
              <a:rPr lang="fr-FR" dirty="0"/>
              <a:t>, où nous explorons comment utiliser la technologie pour </a:t>
            </a:r>
            <a:r>
              <a:rPr lang="fr-FR" b="1" dirty="0"/>
              <a:t>comprendre et soutenir les processus d’apprentissage</a:t>
            </a:r>
            <a:r>
              <a:rPr lang="fr-FR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Aujourd’hui, je viens partager avec vous </a:t>
            </a:r>
            <a:r>
              <a:rPr lang="fr-FR" b="1" dirty="0"/>
              <a:t>quelques réflexions et études expérimentales</a:t>
            </a:r>
            <a:r>
              <a:rPr lang="fr-FR" dirty="0"/>
              <a:t> dont l’objectif est </a:t>
            </a:r>
            <a:r>
              <a:rPr lang="fr-FR" b="1" dirty="0"/>
              <a:t>d’explorer l’usage de l’IA générative pour augmenter l’apprentissage</a:t>
            </a:r>
            <a:r>
              <a:rPr lang="fr-FR" dirty="0"/>
              <a:t> — c’est-à-dire envisager l’IA comme </a:t>
            </a:r>
            <a:r>
              <a:rPr lang="fr-FR" b="1" dirty="0"/>
              <a:t>un collaborateur potentiel</a:t>
            </a:r>
            <a:r>
              <a:rPr lang="fr-FR" dirty="0"/>
              <a:t>, capable de </a:t>
            </a:r>
            <a:r>
              <a:rPr lang="fr-FR" b="1" dirty="0"/>
              <a:t>soutenir certaines pratiques d’apprentissage</a:t>
            </a:r>
            <a:r>
              <a:rPr lang="fr-FR" dirty="0"/>
              <a:t> et </a:t>
            </a:r>
            <a:r>
              <a:rPr lang="fr-FR" b="1" dirty="0"/>
              <a:t>d’améliorer certains de leurs aspects</a:t>
            </a:r>
            <a:r>
              <a:rPr lang="fr-FR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1CB18-7064-3640-8497-28B97DE9C66B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3213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C2FAE-24E6-0981-9E86-F2851B7A5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F1E1DFD-3795-3E6E-3DE2-14865D0214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57BA0BE-7873-29AD-CDA0-C91B736B3D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/>
              <a:t>Face à ces résultats, </a:t>
            </a:r>
            <a:r>
              <a:rPr lang="fr-FR" b="1" dirty="0"/>
              <a:t>notre équipe de recherche s’est posée la question suivante :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814434A-9CD2-008B-E4FF-CAF48B0090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D6D88-4E34-D441-A47B-0BA1BA245EBA}" type="slidenum">
              <a:rPr lang="es-ES" smtClean="0"/>
              <a:pPr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7073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6E0C4-DE4A-8F61-3DC7-CB9706952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6284594-FA8F-25F9-DDC2-5D704757C6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2A8D7D0-8541-D03C-E53E-47208D9720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err="1"/>
              <a:t>Diapositiva</a:t>
            </a:r>
            <a:r>
              <a:rPr lang="fr-FR" dirty="0"/>
              <a:t> de </a:t>
            </a:r>
            <a:r>
              <a:rPr lang="fr-FR" dirty="0" err="1"/>
              <a:t>transición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8B8EB5E-3E1E-0D3E-3BC0-23B5010EC2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D6D88-4E34-D441-A47B-0BA1BA245EBA}" type="slidenum">
              <a:rPr lang="es-ES" smtClean="0"/>
              <a:pPr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3133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C2746-F762-3D7F-D5BF-6E14B46D8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5404D21-E436-38C0-A5ED-863C4697A3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FF472D8-2026-0140-5000-2550217EF5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Pour cela, nous avons conçu </a:t>
            </a:r>
            <a:r>
              <a:rPr lang="fr-FR" b="1" dirty="0"/>
              <a:t>un outil basé sur un LLM</a:t>
            </a:r>
            <a:r>
              <a:rPr lang="fr-FR" dirty="0"/>
              <a:t>, que </a:t>
            </a:r>
            <a:r>
              <a:rPr lang="fr-FR" b="1" dirty="0"/>
              <a:t>l’enseignant peut configurer</a:t>
            </a:r>
            <a:r>
              <a:rPr lang="fr-FR" dirty="0"/>
              <a:t> afin que </a:t>
            </a:r>
            <a:r>
              <a:rPr lang="fr-FR" b="1" dirty="0"/>
              <a:t>l’étudiant interagisse avec un </a:t>
            </a:r>
            <a:r>
              <a:rPr lang="fr-FR" b="1" dirty="0" err="1"/>
              <a:t>chatbot</a:t>
            </a:r>
            <a:r>
              <a:rPr lang="fr-FR" dirty="0"/>
              <a:t> favorisant </a:t>
            </a:r>
            <a:r>
              <a:rPr lang="fr-FR" b="1" dirty="0"/>
              <a:t>la réflexion sur les contenus abordés 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7B770AB-D751-271F-0FE6-F69465301D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D6D88-4E34-D441-A47B-0BA1BA245EBA}" type="slidenum">
              <a:rPr lang="es-ES" smtClean="0"/>
              <a:pPr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15345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8C93A-D6BE-024F-0920-7FE55A644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8C9A210-60E0-671C-3507-3A1BB64AB3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51F4DFD-FC3D-94FA-5A57-D11EF858D3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Le module est organisé en deux séances :</a:t>
            </a:r>
          </a:p>
          <a:p>
            <a:pPr lvl="1"/>
            <a:r>
              <a:rPr lang="fr-FR" dirty="0"/>
              <a:t>- une séance magistrale de deux heures, interactive, consacrée aux concepts principaux ;</a:t>
            </a:r>
          </a:p>
          <a:p>
            <a:pPr lvl="1"/>
            <a:r>
              <a:rPr lang="fr-FR" dirty="0"/>
              <a:t>- un atelier pratique de deux heures pour mettre en application ces concepts.</a:t>
            </a:r>
          </a:p>
          <a:p>
            <a:r>
              <a:rPr lang="fr-FR" b="1" dirty="0"/>
              <a:t>- Évaluation :</a:t>
            </a:r>
            <a:r>
              <a:rPr lang="fr-FR" dirty="0"/>
              <a:t> un questionnaire et un rapport sur les usages responsables de l’IA à l’université.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58905F5-9154-0147-BDA8-8BA0EF5274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D6D88-4E34-D441-A47B-0BA1BA245EBA}" type="slidenum">
              <a:rPr lang="es-ES" smtClean="0"/>
              <a:pPr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69995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C84E5-9B9F-2201-CF9B-4AF1710FF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E00D83E-49CC-DC90-5419-E5C1BD1F8A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1D5E623-AAC0-DA12-0980-ABB5D27E06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Lorsqu’une activité est configurée, ce qui est généré en arrière-plan est en réalité </a:t>
            </a:r>
            <a:r>
              <a:rPr lang="fr-FR" b="1" dirty="0"/>
              <a:t>un prompt doté de caractéristiques spécifiques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E6FD553-FBCB-D2D1-BB31-6A35912D60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D6D88-4E34-D441-A47B-0BA1BA245EBA}" type="slidenum">
              <a:rPr lang="es-ES" smtClean="0"/>
              <a:pPr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6119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A6A29-5529-9229-284F-F8B50B978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A1CA4F1-E3B5-2183-0654-287A1A4381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A20A4C6-BB39-3A16-784C-579B3CA481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Le module est organisé en deux séances :</a:t>
            </a:r>
          </a:p>
          <a:p>
            <a:pPr lvl="1"/>
            <a:r>
              <a:rPr lang="fr-FR" dirty="0"/>
              <a:t>- une séance magistrale de deux heures, interactive, consacrée aux concepts principaux ;</a:t>
            </a:r>
          </a:p>
          <a:p>
            <a:pPr lvl="1"/>
            <a:r>
              <a:rPr lang="fr-FR" dirty="0"/>
              <a:t>- un atelier pratique de deux heures pour mettre en application ces concepts.</a:t>
            </a:r>
          </a:p>
          <a:p>
            <a:r>
              <a:rPr lang="fr-FR" b="1" dirty="0"/>
              <a:t>- Évaluation :</a:t>
            </a:r>
            <a:r>
              <a:rPr lang="fr-FR" dirty="0"/>
              <a:t> un questionnaire et un rapport sur les usages responsables de l’IA à l’université.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ACA1F3A-9834-7C2B-C6B3-37F2E40101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D6D88-4E34-D441-A47B-0BA1BA245EBA}" type="slidenum">
              <a:rPr lang="es-ES" smtClean="0"/>
              <a:pPr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1958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8901-AE4E-F802-1A1A-F4D036429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B9E655D-6D29-3381-8CDC-B0F9C55C14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D322AA7-D7C1-10E3-F092-95324C2EBC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L’objectif de ce module est de comprendre, dans le cadre de cette évolution, ce qu’est l’IA actuelle.</a:t>
            </a:r>
          </a:p>
          <a:p>
            <a:r>
              <a:rPr lang="fr-FR" dirty="0"/>
              <a:t>- Il s’agit aussi d’identifier les risques et d’apprendre des usages responsables dans le contexte universitaire.</a:t>
            </a:r>
          </a:p>
          <a:p>
            <a:r>
              <a:rPr lang="fr-FR" dirty="0"/>
              <a:t>- Concrètement, les objectifs détaillés sont présentés dans le slide.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C073AD-FAE4-EDEE-1E6F-D52FC6F813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D6D88-4E34-D441-A47B-0BA1BA245EBA}" type="slidenum">
              <a:rPr lang="es-ES" smtClean="0"/>
              <a:pPr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43872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CAF34-C44A-B397-429A-CC3B1D9F3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5E63846-D086-51D5-FCF0-90443AFCCD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8E93F0F-5025-08C4-FA10-ABCADE7B21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L’objectif de ce module est de comprendre, dans le cadre de cette évolution, ce qu’est l’IA actuelle.</a:t>
            </a:r>
          </a:p>
          <a:p>
            <a:r>
              <a:rPr lang="fr-FR" dirty="0"/>
              <a:t>- Il s’agit aussi d’identifier les risques et d’apprendre des usages responsables dans le contexte universitaire.</a:t>
            </a:r>
          </a:p>
          <a:p>
            <a:r>
              <a:rPr lang="fr-FR" dirty="0"/>
              <a:t>- Concrètement, les objectifs détaillés sont présentés dans le slide.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FD0DA9A-4873-E1F1-879C-D805511689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D6D88-4E34-D441-A47B-0BA1BA245EBA}" type="slidenum">
              <a:rPr lang="es-ES" smtClean="0"/>
              <a:pPr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27218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63721-A5D4-CD01-C017-05FCC8A5C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D563879-AF4D-4030-D4AA-654FAAF2EC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1EAEA19-FAE6-5D43-0455-1DF3876A68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Le module est organisé en deux séances :</a:t>
            </a:r>
          </a:p>
          <a:p>
            <a:pPr lvl="1"/>
            <a:r>
              <a:rPr lang="fr-FR" dirty="0"/>
              <a:t>- une séance magistrale de deux heures, interactive, consacrée aux concepts principaux ;</a:t>
            </a:r>
          </a:p>
          <a:p>
            <a:pPr lvl="1"/>
            <a:r>
              <a:rPr lang="fr-FR" dirty="0"/>
              <a:t>- un atelier pratique de deux heures pour mettre en application ces concepts.</a:t>
            </a:r>
          </a:p>
          <a:p>
            <a:r>
              <a:rPr lang="fr-FR" b="1" dirty="0"/>
              <a:t>- Évaluation :</a:t>
            </a:r>
            <a:r>
              <a:rPr lang="fr-FR" dirty="0"/>
              <a:t> un questionnaire et un rapport sur les usages responsables de l’IA à l’université.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BC07FA8-42C3-1BA7-30F0-3C446897DE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D6D88-4E34-D441-A47B-0BA1BA245EBA}" type="slidenum">
              <a:rPr lang="es-ES" smtClean="0"/>
              <a:pPr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7295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180F0-4873-F368-2326-A4A30EB49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268441A-6641-CF0E-B41C-E2C0868012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E6DD65E-52BF-B110-49F7-53F7DF9934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Le module est organisé en deux séances :</a:t>
            </a:r>
          </a:p>
          <a:p>
            <a:pPr lvl="1"/>
            <a:r>
              <a:rPr lang="fr-FR" dirty="0"/>
              <a:t>- une séance magistrale de deux heures, interactive, consacrée aux concepts principaux ;</a:t>
            </a:r>
          </a:p>
          <a:p>
            <a:pPr lvl="1"/>
            <a:r>
              <a:rPr lang="fr-FR" dirty="0"/>
              <a:t>- un atelier pratique de deux heures pour mettre en application ces concepts.</a:t>
            </a:r>
          </a:p>
          <a:p>
            <a:r>
              <a:rPr lang="fr-FR" b="1" dirty="0"/>
              <a:t>- Évaluation :</a:t>
            </a:r>
            <a:r>
              <a:rPr lang="fr-FR" dirty="0"/>
              <a:t> un questionnaire et un rapport sur les usages responsables de l’IA à l’université.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68A31BB-B45F-5097-E4FB-EC2848E990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D6D88-4E34-D441-A47B-0BA1BA245EBA}" type="slidenum">
              <a:rPr lang="es-ES" smtClean="0"/>
              <a:pPr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544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8DEB8-4849-301E-DE86-DC37071D3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BD0D57A-741F-47B4-FDFE-7BCD23630D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DFE1679-F4FC-CDBF-9669-F789EA5005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err="1"/>
              <a:t>Diapositiva</a:t>
            </a:r>
            <a:r>
              <a:rPr lang="fr-FR" dirty="0"/>
              <a:t> de </a:t>
            </a:r>
            <a:r>
              <a:rPr lang="fr-FR" dirty="0" err="1"/>
              <a:t>transición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F0AEAEA-A2C3-5B89-66B0-E72CE4DF5F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D6D88-4E34-D441-A47B-0BA1BA245EBA}" type="slidenum">
              <a:rPr lang="es-ES" smtClean="0"/>
              <a:pPr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39198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FB826-7CCC-0A3F-A622-F62938AF1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6CDA9B2-E4C0-A93E-7D39-8DA3441CD1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C0B0579-97E1-CEAB-C27D-35BA11CAF5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Le module est organisé en deux séances :</a:t>
            </a:r>
          </a:p>
          <a:p>
            <a:pPr lvl="1"/>
            <a:r>
              <a:rPr lang="fr-FR" dirty="0"/>
              <a:t>- une séance magistrale de deux heures, interactive, consacrée aux concepts principaux ;</a:t>
            </a:r>
          </a:p>
          <a:p>
            <a:pPr lvl="1"/>
            <a:r>
              <a:rPr lang="fr-FR" dirty="0"/>
              <a:t>- un atelier pratique de deux heures pour mettre en application ces concepts.</a:t>
            </a:r>
          </a:p>
          <a:p>
            <a:r>
              <a:rPr lang="fr-FR" b="1" dirty="0"/>
              <a:t>- Évaluation :</a:t>
            </a:r>
            <a:r>
              <a:rPr lang="fr-FR" dirty="0"/>
              <a:t> un questionnaire et un rapport sur les usages responsables de l’IA à l’université.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AA7FE58-1F2B-31AE-27AF-89319D0AF7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D6D88-4E34-D441-A47B-0BA1BA245EBA}" type="slidenum">
              <a:rPr lang="es-ES" smtClean="0"/>
              <a:pPr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74512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BE799-98F9-6DBE-2DBE-21D791D0B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DAA0605-50DE-7B10-1B25-8586248A35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6388437-359C-CB43-A8BF-C0CBADBB09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Le module est organisé en deux séances :</a:t>
            </a:r>
          </a:p>
          <a:p>
            <a:pPr lvl="1"/>
            <a:r>
              <a:rPr lang="fr-FR" dirty="0"/>
              <a:t>- une séance magistrale de deux heures, interactive, consacrée aux concepts principaux ;</a:t>
            </a:r>
          </a:p>
          <a:p>
            <a:pPr lvl="1"/>
            <a:r>
              <a:rPr lang="fr-FR" dirty="0"/>
              <a:t>- un atelier pratique de deux heures pour mettre en application ces concepts.</a:t>
            </a:r>
          </a:p>
          <a:p>
            <a:r>
              <a:rPr lang="fr-FR" b="1" dirty="0"/>
              <a:t>- Évaluation :</a:t>
            </a:r>
            <a:r>
              <a:rPr lang="fr-FR" dirty="0"/>
              <a:t> un questionnaire et un rapport sur les usages responsables de l’IA à l’université.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36C9C58-C8C3-BC34-91C9-90DCCC4FB1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D6D88-4E34-D441-A47B-0BA1BA245EBA}" type="slidenum">
              <a:rPr lang="es-ES" smtClean="0"/>
              <a:pPr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0011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7793A-A9F2-7150-2D19-F8C167135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8FB048D-5B2F-6E3D-CC6F-CDDC7695E6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FBD7F4F-2E06-4E49-E2A3-4E7FE40581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Le module est organisé en deux séances :</a:t>
            </a:r>
          </a:p>
          <a:p>
            <a:pPr lvl="1"/>
            <a:r>
              <a:rPr lang="fr-FR" dirty="0"/>
              <a:t>- une séance magistrale de deux heures, interactive, consacrée aux concepts principaux ;</a:t>
            </a:r>
          </a:p>
          <a:p>
            <a:pPr lvl="1"/>
            <a:r>
              <a:rPr lang="fr-FR" dirty="0"/>
              <a:t>- un atelier pratique de deux heures pour mettre en application ces concepts.</a:t>
            </a:r>
          </a:p>
          <a:p>
            <a:r>
              <a:rPr lang="fr-FR" b="1" dirty="0"/>
              <a:t>- Évaluation :</a:t>
            </a:r>
            <a:r>
              <a:rPr lang="fr-FR" dirty="0"/>
              <a:t> un questionnaire et un rapport sur les usages responsables de l’IA à l’université.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3FC4874-11F1-FD45-FAB8-9D2615EFB5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D6D88-4E34-D441-A47B-0BA1BA245EBA}" type="slidenum">
              <a:rPr lang="es-ES" smtClean="0"/>
              <a:pPr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92258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0B283-876C-1B85-9630-69EB35C7E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27F6B06-CE11-0BE6-6F5F-E672544CAD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2844893-D0C5-0122-F5E4-27A76332D9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Le module est organisé en deux séances :</a:t>
            </a:r>
          </a:p>
          <a:p>
            <a:pPr lvl="1"/>
            <a:r>
              <a:rPr lang="fr-FR" dirty="0"/>
              <a:t>- une séance magistrale de deux heures, interactive, consacrée aux concepts principaux ;</a:t>
            </a:r>
          </a:p>
          <a:p>
            <a:pPr lvl="1"/>
            <a:r>
              <a:rPr lang="fr-FR" dirty="0"/>
              <a:t>- un atelier pratique de deux heures pour mettre en application ces concepts.</a:t>
            </a:r>
          </a:p>
          <a:p>
            <a:r>
              <a:rPr lang="fr-FR" b="1" dirty="0"/>
              <a:t>- Évaluation :</a:t>
            </a:r>
            <a:r>
              <a:rPr lang="fr-FR" dirty="0"/>
              <a:t> un questionnaire et un rapport sur les usages responsables de l’IA à l’université.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9775022-9AFF-AB74-6687-0DEA494BD1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D6D88-4E34-D441-A47B-0BA1BA245EBA}" type="slidenum">
              <a:rPr lang="es-ES" smtClean="0"/>
              <a:pPr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6565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F0E33-5D16-E9CA-37DC-171C0781C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71AF125-3D55-4B24-98F0-850B193762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C28E039-603B-499D-1A4F-024472B2DD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err="1"/>
              <a:t>Diapositiva</a:t>
            </a:r>
            <a:r>
              <a:rPr lang="fr-FR" dirty="0"/>
              <a:t> de </a:t>
            </a:r>
            <a:r>
              <a:rPr lang="fr-FR" dirty="0" err="1"/>
              <a:t>transición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41CF60B-3EEB-3BAF-E2A8-E16CEDCDBF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D6D88-4E34-D441-A47B-0BA1BA245EBA}" type="slidenum">
              <a:rPr lang="es-ES" smtClean="0"/>
              <a:pPr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57065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7840ED-2913-7648-552B-040FC8BF3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6758943-6240-A19F-4423-98E92D208A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462C919-613E-E040-62FA-7C8C59A407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1" dirty="0">
                <a:highlight>
                  <a:srgbClr val="FFFF00"/>
                </a:highlight>
                <a:latin typeface="Century Gothic" panose="020B0502020202020204" pitchFamily="34" charset="0"/>
              </a:rPr>
              <a:t>Structure du dialogue :</a:t>
            </a:r>
            <a:r>
              <a:rPr lang="fr-FR" sz="1200" dirty="0">
                <a:highlight>
                  <a:srgbClr val="FFFF00"/>
                </a:highlight>
                <a:latin typeface="Century Gothic" panose="020B0502020202020204" pitchFamily="34" charset="0"/>
              </a:rPr>
              <a:t> Quels sont les schémas de dialogue et les actes de langage prédominants qui caractérisent les interactions entre les étudiants et le LLM ?</a:t>
            </a:r>
          </a:p>
          <a:p>
            <a:endParaRPr lang="fr-FR" sz="1200" dirty="0">
              <a:latin typeface="Century Gothic" panose="020B0502020202020204" pitchFamily="34" charset="0"/>
            </a:endParaRPr>
          </a:p>
          <a:p>
            <a:r>
              <a:rPr lang="fr-FR" sz="1200" b="1" dirty="0">
                <a:latin typeface="Century Gothic" panose="020B0502020202020204" pitchFamily="34" charset="0"/>
              </a:rPr>
              <a:t>Contribution connaissances :</a:t>
            </a:r>
            <a:r>
              <a:rPr lang="fr-FR" sz="1200" dirty="0">
                <a:latin typeface="Century Gothic" panose="020B0502020202020204" pitchFamily="34" charset="0"/>
              </a:rPr>
              <a:t> Comment les apprenants et les LLM contribuent-ils respectivement à la construction des connaissances et aux processus de raisonnement au cours de leurs interactions ?</a:t>
            </a:r>
          </a:p>
          <a:p>
            <a:endParaRPr lang="fr-FR" sz="1200" dirty="0">
              <a:latin typeface="Century Gothic" panose="020B0502020202020204" pitchFamily="34" charset="0"/>
            </a:endParaRPr>
          </a:p>
          <a:p>
            <a:r>
              <a:rPr lang="fr-FR" sz="1200" b="1" dirty="0">
                <a:latin typeface="Century Gothic" panose="020B0502020202020204" pitchFamily="34" charset="0"/>
              </a:rPr>
              <a:t>Équilibre conversationnel :</a:t>
            </a:r>
            <a:r>
              <a:rPr lang="fr-FR" sz="1200" dirty="0">
                <a:latin typeface="Century Gothic" panose="020B0502020202020204" pitchFamily="34" charset="0"/>
              </a:rPr>
              <a:t> Dans quelle mesure les apprenants et les agents d’IA atteignent-ils un équilibre conversationnel, et quels rôles interactionnels assument-ils ?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E0BB8F7-30D8-370E-C55D-7FB6EA763A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D6D88-4E34-D441-A47B-0BA1BA245EBA}" type="slidenum">
              <a:rPr lang="es-ES" smtClean="0"/>
              <a:pPr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72600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D95C5-4DF4-22DE-8BA5-852726D62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EB4B8A2-C6D8-98BB-5495-11A058BE1D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AB3F670-CE7D-E5FE-C195-E8F80F22B8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Le module est organisé en deux séances :</a:t>
            </a:r>
          </a:p>
          <a:p>
            <a:pPr lvl="1"/>
            <a:r>
              <a:rPr lang="fr-FR" dirty="0"/>
              <a:t>- une séance magistrale de deux heures, interactive, consacrée aux concepts principaux ;</a:t>
            </a:r>
          </a:p>
          <a:p>
            <a:pPr lvl="1"/>
            <a:r>
              <a:rPr lang="fr-FR" dirty="0"/>
              <a:t>- un atelier pratique de deux heures pour mettre en application ces concepts.</a:t>
            </a:r>
          </a:p>
          <a:p>
            <a:r>
              <a:rPr lang="fr-FR" b="1" dirty="0"/>
              <a:t>- Évaluation :</a:t>
            </a:r>
            <a:r>
              <a:rPr lang="fr-FR" dirty="0"/>
              <a:t> un questionnaire et un rapport sur les usages responsables de l’IA à l’université.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CD6452F-8441-9FE8-8FB9-093DF0FD3A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D6D88-4E34-D441-A47B-0BA1BA245EBA}" type="slidenum">
              <a:rPr lang="es-ES" smtClean="0"/>
              <a:pPr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56845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8D77E-3C06-71D3-3296-7F67164D5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25720AC-BFD8-CD77-5F40-7B24DE8DC4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20B0C71-2C76-9310-1E14-763F6C23D1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Le module est organisé en deux séances :</a:t>
            </a:r>
          </a:p>
          <a:p>
            <a:pPr lvl="1"/>
            <a:r>
              <a:rPr lang="fr-FR" dirty="0"/>
              <a:t>- une séance magistrale de deux heures, interactive, consacrée aux concepts principaux ;</a:t>
            </a:r>
          </a:p>
          <a:p>
            <a:pPr lvl="1"/>
            <a:r>
              <a:rPr lang="fr-FR" dirty="0"/>
              <a:t>- un atelier pratique de deux heures pour mettre en application ces concepts.</a:t>
            </a:r>
          </a:p>
          <a:p>
            <a:r>
              <a:rPr lang="fr-FR" b="1" dirty="0"/>
              <a:t>- Évaluation :</a:t>
            </a:r>
            <a:r>
              <a:rPr lang="fr-FR" dirty="0"/>
              <a:t> un questionnaire et un rapport sur les usages responsables de l’IA à l’université.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3C6EEEC-466D-70A3-489F-C4F525BABA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D6D88-4E34-D441-A47B-0BA1BA245EBA}" type="slidenum">
              <a:rPr lang="es-ES" smtClean="0"/>
              <a:pPr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94327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04F6B-09F7-7F09-C334-CE854E63E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D395433-C003-E032-CCB2-B431EFC16F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03D1AF8-5700-0214-4EC3-DF1EB3782C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Le module est organisé en deux séances :</a:t>
            </a:r>
          </a:p>
          <a:p>
            <a:pPr lvl="1"/>
            <a:r>
              <a:rPr lang="fr-FR" dirty="0"/>
              <a:t>- une séance magistrale de deux heures, interactive, consacrée aux concepts principaux ;</a:t>
            </a:r>
          </a:p>
          <a:p>
            <a:pPr lvl="1"/>
            <a:r>
              <a:rPr lang="fr-FR" dirty="0"/>
              <a:t>- un atelier pratique de deux heures pour mettre en application ces concepts.</a:t>
            </a:r>
          </a:p>
          <a:p>
            <a:r>
              <a:rPr lang="fr-FR" b="1" dirty="0"/>
              <a:t>- Évaluation :</a:t>
            </a:r>
            <a:r>
              <a:rPr lang="fr-FR" dirty="0"/>
              <a:t> un questionnaire et un rapport sur les usages responsables de l’IA à l’université.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C642639-CC3D-AA4C-0B65-1EEC42333C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D6D88-4E34-D441-A47B-0BA1BA245EBA}" type="slidenum">
              <a:rPr lang="es-ES" smtClean="0"/>
              <a:pPr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76388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1753F-DF74-ADE9-10FD-6FEB9C1F6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7D35F73-9BA2-FAD0-9CBF-7071248AC9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06C82C2-6F8B-EAF9-F49E-8331D2F3A5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Le module est organisé en deux séances :</a:t>
            </a:r>
          </a:p>
          <a:p>
            <a:pPr lvl="1"/>
            <a:r>
              <a:rPr lang="fr-FR" dirty="0"/>
              <a:t>- une séance magistrale de deux heures, interactive, consacrée aux concepts principaux ;</a:t>
            </a:r>
          </a:p>
          <a:p>
            <a:pPr lvl="1"/>
            <a:r>
              <a:rPr lang="fr-FR" dirty="0"/>
              <a:t>- un atelier pratique de deux heures pour mettre en application ces concepts.</a:t>
            </a:r>
          </a:p>
          <a:p>
            <a:r>
              <a:rPr lang="fr-FR" b="1" dirty="0"/>
              <a:t>- Évaluation :</a:t>
            </a:r>
            <a:r>
              <a:rPr lang="fr-FR" dirty="0"/>
              <a:t> un questionnaire et un rapport sur les usages responsables de l’IA à l’université.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9356991-5637-E6CA-7DCB-C10BFEB70D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D6D88-4E34-D441-A47B-0BA1BA245EBA}" type="slidenum">
              <a:rPr lang="es-ES" smtClean="0"/>
              <a:pPr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3926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27DB9-DF6B-F28C-BC67-816BFEA4C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A09C943-AFF5-FB70-A694-1F1B1FA44A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3F03C97-FB51-A14A-70D1-235C864F3F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/>
              <a:t>En effet, certaines études montrent déjà des </a:t>
            </a:r>
            <a:r>
              <a:rPr lang="fr-FR" b="1" dirty="0"/>
              <a:t>cas de dépendance excessive à l’IA</a:t>
            </a:r>
            <a:r>
              <a:rPr lang="fr-FR" dirty="0"/>
              <a:t>.</a:t>
            </a:r>
          </a:p>
          <a:p>
            <a:pPr marL="171450" indent="-171450">
              <a:buFontTx/>
              <a:buChar char="-"/>
            </a:pPr>
            <a:r>
              <a:rPr lang="fr-FR" dirty="0"/>
              <a:t>Par exemple, cette étude sur </a:t>
            </a:r>
            <a:r>
              <a:rPr lang="fr-FR" b="1" dirty="0"/>
              <a:t>la manière dont nous utilisons GPT</a:t>
            </a:r>
            <a:r>
              <a:rPr lang="fr-FR" dirty="0"/>
              <a:t> révèle que, dans </a:t>
            </a:r>
            <a:r>
              <a:rPr lang="fr-FR" b="1" dirty="0"/>
              <a:t>28,3 % des cas</a:t>
            </a:r>
            <a:r>
              <a:rPr lang="fr-FR" dirty="0"/>
              <a:t>, les utilisateurs s’en servent comme </a:t>
            </a:r>
            <a:r>
              <a:rPr lang="fr-FR" b="1" dirty="0"/>
              <a:t>outil de guidance</a:t>
            </a:r>
            <a:r>
              <a:rPr lang="fr-FR" dirty="0"/>
              <a:t>, et que, parmi ces usages, </a:t>
            </a:r>
            <a:r>
              <a:rPr lang="fr-FR" b="1" dirty="0"/>
              <a:t>environ 10 %</a:t>
            </a:r>
            <a:r>
              <a:rPr lang="fr-FR" dirty="0"/>
              <a:t> concernent des activités de </a:t>
            </a:r>
            <a:r>
              <a:rPr lang="fr-FR" b="1" dirty="0"/>
              <a:t>tutorat ou d’apprentissage</a:t>
            </a:r>
            <a:r>
              <a:rPr lang="fr-FR" dirty="0"/>
              <a:t>.</a:t>
            </a:r>
          </a:p>
          <a:p>
            <a:pPr marL="171450" indent="-171450">
              <a:buFontTx/>
              <a:buChar char="-"/>
            </a:pPr>
            <a:r>
              <a:rPr lang="fr-FR" dirty="0"/>
              <a:t>L’IA est également fréquemment utilisée comme </a:t>
            </a:r>
            <a:r>
              <a:rPr lang="fr-FR" b="1" dirty="0"/>
              <a:t>outil de recherche d’information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84D9D57-D760-36A7-56D4-6F4E665482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D6D88-4E34-D441-A47B-0BA1BA245EBA}" type="slidenum">
              <a:rPr lang="es-ES" smtClean="0"/>
              <a:pPr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05523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74459-C2A0-2CBF-60D3-29D13BEA7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2142299-0303-8E27-F7B0-D7E0AE55A5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1E2AFB3-DC40-79A9-08A2-69F3ECA9D8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err="1"/>
              <a:t>Diapositiva</a:t>
            </a:r>
            <a:r>
              <a:rPr lang="fr-FR" dirty="0"/>
              <a:t> de </a:t>
            </a:r>
            <a:r>
              <a:rPr lang="fr-FR" dirty="0" err="1"/>
              <a:t>transición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0EC8E41-CF0A-0CD0-A66A-DD19B8B6EF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D6D88-4E34-D441-A47B-0BA1BA245EBA}" type="slidenum">
              <a:rPr lang="es-ES" smtClean="0"/>
              <a:pPr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64730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D4112-F4C9-4744-15BB-BC3F86FD3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EF0BDAA-6574-B305-864E-A6265A2BC9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94D9D77-DDB9-E309-2F47-F0C492E1E7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Le module est organisé en deux séances :</a:t>
            </a:r>
          </a:p>
          <a:p>
            <a:pPr lvl="1"/>
            <a:r>
              <a:rPr lang="fr-FR" dirty="0"/>
              <a:t>- une séance magistrale de deux heures, interactive, consacrée aux concepts principaux ;</a:t>
            </a:r>
          </a:p>
          <a:p>
            <a:pPr lvl="1"/>
            <a:r>
              <a:rPr lang="fr-FR" dirty="0"/>
              <a:t>- un atelier pratique de deux heures pour mettre en application ces concepts.</a:t>
            </a:r>
          </a:p>
          <a:p>
            <a:r>
              <a:rPr lang="fr-FR" b="1" dirty="0"/>
              <a:t>- Évaluation :</a:t>
            </a:r>
            <a:r>
              <a:rPr lang="fr-FR" dirty="0"/>
              <a:t> un questionnaire et un rapport sur les usages responsables de l’IA à l’université.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15DB273-D91E-1FF0-F0F3-8918C57577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D6D88-4E34-D441-A47B-0BA1BA245EBA}" type="slidenum">
              <a:rPr lang="es-ES" smtClean="0"/>
              <a:pPr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44546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44B85-0FA7-1BBA-0631-E448BAEC2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B943DB5-B52F-3B75-7B94-33CD271A6F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76D3B75-6EB4-1F4B-4FD4-6FD93B3095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Le module est organisé en deux séances :</a:t>
            </a:r>
          </a:p>
          <a:p>
            <a:pPr lvl="1"/>
            <a:r>
              <a:rPr lang="fr-FR" dirty="0"/>
              <a:t>- une séance magistrale de deux heures, interactive, consacrée aux concepts principaux ;</a:t>
            </a:r>
          </a:p>
          <a:p>
            <a:pPr lvl="1"/>
            <a:r>
              <a:rPr lang="fr-FR" dirty="0"/>
              <a:t>- un atelier pratique de deux heures pour mettre en application ces concepts.</a:t>
            </a:r>
          </a:p>
          <a:p>
            <a:r>
              <a:rPr lang="fr-FR" b="1" dirty="0"/>
              <a:t>- Évaluation :</a:t>
            </a:r>
            <a:r>
              <a:rPr lang="fr-FR" dirty="0"/>
              <a:t> un questionnaire et un rapport sur les usages responsables de l’IA à l’université.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A5809C2-99CA-EAA8-F734-1072E66FBE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D6D88-4E34-D441-A47B-0BA1BA245EBA}" type="slidenum">
              <a:rPr lang="es-ES" smtClean="0"/>
              <a:pPr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6920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8BAE2-6864-0EDE-7945-F7430C639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8475595-911A-968F-EAB0-1A4C5DCB32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DDB69A4-9F4B-5638-A8F2-074102E8B8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Le module est organisé en deux séances :</a:t>
            </a:r>
          </a:p>
          <a:p>
            <a:pPr lvl="1"/>
            <a:r>
              <a:rPr lang="fr-FR" dirty="0"/>
              <a:t>- une séance magistrale de deux heures, interactive, consacrée aux concepts principaux ;</a:t>
            </a:r>
          </a:p>
          <a:p>
            <a:pPr lvl="1"/>
            <a:r>
              <a:rPr lang="fr-FR" dirty="0"/>
              <a:t>- un atelier pratique de deux heures pour mettre en application ces concepts.</a:t>
            </a:r>
          </a:p>
          <a:p>
            <a:r>
              <a:rPr lang="fr-FR" b="1" dirty="0"/>
              <a:t>- Évaluation :</a:t>
            </a:r>
            <a:r>
              <a:rPr lang="fr-FR" dirty="0"/>
              <a:t> un questionnaire et un rapport sur les usages responsables de l’IA à l’université.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3AC74C5-19C2-6654-4B0F-7E23507BD2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D6D88-4E34-D441-A47B-0BA1BA245EBA}" type="slidenum">
              <a:rPr lang="es-ES" smtClean="0"/>
              <a:pPr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46561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76F58-A214-1BF5-F10F-C87FC168E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BFE7E3E-4447-09E0-0E8A-E32139FDBF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8B6092C-0741-C1E2-B6CB-E7A2DF31E7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Le module est organisé en deux séances :</a:t>
            </a:r>
          </a:p>
          <a:p>
            <a:pPr lvl="1"/>
            <a:r>
              <a:rPr lang="fr-FR" dirty="0"/>
              <a:t>- une séance magistrale de deux heures, interactive, consacrée aux concepts principaux ;</a:t>
            </a:r>
          </a:p>
          <a:p>
            <a:pPr lvl="1"/>
            <a:r>
              <a:rPr lang="fr-FR" dirty="0"/>
              <a:t>- un atelier pratique de deux heures pour mettre en application ces concepts.</a:t>
            </a:r>
          </a:p>
          <a:p>
            <a:r>
              <a:rPr lang="fr-FR" b="1" dirty="0"/>
              <a:t>- Évaluation :</a:t>
            </a:r>
            <a:r>
              <a:rPr lang="fr-FR" dirty="0"/>
              <a:t> un questionnaire et un rapport sur les usages responsables de l’IA à l’université.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7DA1EB0-B928-4F15-8883-BB5CFC94F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D6D88-4E34-D441-A47B-0BA1BA245EBA}" type="slidenum">
              <a:rPr lang="es-ES" smtClean="0"/>
              <a:pPr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07382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EE1D2-2332-65B5-0127-D9AB9D99E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7FE7ED1-57D3-CAAD-CD9D-71844FC4B0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C04E725-211F-AA38-FFCF-6AF3DAAED7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Le module est organisé en deux séances :</a:t>
            </a:r>
          </a:p>
          <a:p>
            <a:pPr lvl="1"/>
            <a:r>
              <a:rPr lang="fr-FR" dirty="0"/>
              <a:t>- une séance magistrale de deux heures, interactive, consacrée aux concepts principaux ;</a:t>
            </a:r>
          </a:p>
          <a:p>
            <a:pPr lvl="1"/>
            <a:r>
              <a:rPr lang="fr-FR" dirty="0"/>
              <a:t>- un atelier pratique de deux heures pour mettre en application ces concepts.</a:t>
            </a:r>
          </a:p>
          <a:p>
            <a:r>
              <a:rPr lang="fr-FR" b="1" dirty="0"/>
              <a:t>- Évaluation :</a:t>
            </a:r>
            <a:r>
              <a:rPr lang="fr-FR" dirty="0"/>
              <a:t> un questionnaire et un rapport sur les usages responsables de l’IA à l’université.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F713828-16A3-0C39-B8B4-EFA7D2949A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D6D88-4E34-D441-A47B-0BA1BA245EBA}" type="slidenum">
              <a:rPr lang="es-ES" smtClean="0"/>
              <a:pPr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10957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9C38A-AD83-2ACF-F1EB-298A0F324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64A5F27-E1A3-0058-AA68-A3593179C8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AD04E54-479F-A260-E652-6E957B15B6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Les LLM sont entraînés sur d’immenses volumes de données issues du web.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Ces données peuvent contenir des stéréotypes, des discriminations ou des représentations déséquilibrées.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Le modèle apprend ces biais et peut les reproduire ou les amplifier dans ses réponses.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Les biais peuvent concerner le genre, l’origine, la culture, la langue ou les opinions.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Leur utilisation doit donc s’accompagner d’un regard critique et d’une vérification systématique des contenus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AC75AE0-3E98-DEC1-D7D7-1E77E82072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D6D88-4E34-D441-A47B-0BA1BA245EBA}" type="slidenum">
              <a:rPr lang="es-ES" smtClean="0"/>
              <a:pPr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52497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1C6C7-8FBB-0E69-8C11-817830D55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F2C8987-4A7C-D363-628C-AFC4B33050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13472D9-1122-C2CB-7418-99636132D0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Entonces, la preguna es, cómo podemos volver a la re-humanización, a la esencia de lo que definieron siemens o duval como la analítica de aprendizaje?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D8BDAB7-E1F9-0B15-A345-9880484571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1CB18-7064-3640-8497-28B97DE9C66B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7168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2CDE4-F41A-1D82-5C40-07EAF64A5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B002C3E-3C90-271D-B9C3-7578A0A24A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8A12116-89DA-A876-5BDC-D457B2E879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/>
              <a:t>Une autre étude menée par </a:t>
            </a:r>
            <a:r>
              <a:rPr lang="fr-FR" b="1" dirty="0" err="1"/>
              <a:t>Anthropic</a:t>
            </a:r>
            <a:r>
              <a:rPr lang="fr-FR" dirty="0"/>
              <a:t>, l’entreprise à l’origine du </a:t>
            </a:r>
            <a:r>
              <a:rPr lang="fr-FR" dirty="0" err="1"/>
              <a:t>chatbot</a:t>
            </a:r>
            <a:r>
              <a:rPr lang="fr-FR" dirty="0"/>
              <a:t> </a:t>
            </a:r>
            <a:r>
              <a:rPr lang="fr-FR" b="1" dirty="0"/>
              <a:t>Claude</a:t>
            </a:r>
            <a:r>
              <a:rPr lang="fr-FR" dirty="0"/>
              <a:t>, montre que les </a:t>
            </a:r>
            <a:r>
              <a:rPr lang="fr-FR" b="1" dirty="0"/>
              <a:t>étudiants universitaires</a:t>
            </a:r>
            <a:r>
              <a:rPr lang="fr-FR" dirty="0"/>
              <a:t> utilisent principalement ces outils pour </a:t>
            </a:r>
            <a:r>
              <a:rPr lang="fr-FR" b="1" dirty="0"/>
              <a:t>créer et analyser</a:t>
            </a:r>
            <a:r>
              <a:rPr lang="fr-FR" dirty="0"/>
              <a:t>, c’est-à-dire pour des </a:t>
            </a:r>
            <a:r>
              <a:rPr lang="fr-FR" b="1" dirty="0"/>
              <a:t>compétences de haut niveau</a:t>
            </a:r>
            <a:r>
              <a:rPr lang="fr-FR" dirty="0"/>
              <a:t> (</a:t>
            </a:r>
            <a:r>
              <a:rPr lang="fr-FR" i="1" dirty="0" err="1"/>
              <a:t>higher-order</a:t>
            </a:r>
            <a:r>
              <a:rPr lang="fr-FR" i="1" dirty="0"/>
              <a:t> </a:t>
            </a:r>
            <a:r>
              <a:rPr lang="fr-FR" i="1" dirty="0" err="1"/>
              <a:t>skills</a:t>
            </a:r>
            <a:r>
              <a:rPr lang="fr-FR" dirty="0"/>
              <a:t>).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D49FE2B-E21F-DE09-C056-52CBA9FE41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D6D88-4E34-D441-A47B-0BA1BA245EBA}" type="slidenum">
              <a:rPr lang="es-ES" smtClean="0"/>
              <a:pPr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4945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E9DC1-B12D-A73B-A092-3E7DDD73E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8ECA4DD-591B-DA61-F637-63B800B994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D6E91FE-5BCB-717C-327B-F37F681684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/>
              <a:t>La question est donc :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EB78EA-9DDF-C2FB-4661-E63A609D35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D6D88-4E34-D441-A47B-0BA1BA245EBA}" type="slidenum">
              <a:rPr lang="es-ES" smtClean="0"/>
              <a:pPr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2617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6F179-C78C-13D1-4850-C7FD6C864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93A8200-5371-9CB1-2EBB-52A168D7E6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B305076-238A-AA10-E1C4-51B9FCF300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 experts de la communauté scientifique de notre domaine considèrent que </a:t>
            </a:r>
            <a:r>
              <a:rPr lang="fr-FR" b="1" dirty="0"/>
              <a:t>l’une des clés consiste à amener les étudiants à adapter leur apprentissage à l’ère de l’IA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28EC457-5665-2D6A-038B-E6BE98153F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D6D88-4E34-D441-A47B-0BA1BA245EBA}" type="slidenum">
              <a:rPr lang="es-ES" smtClean="0"/>
              <a:pPr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9579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8588D-85EF-AB7F-97B8-DA29D199D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615D682-D95B-EBE0-67D8-6F9EDA9D8A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5E75F35-398A-158B-35E0-DB13F8A954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/>
              <a:t>pour cela, ils s’accordent à dire que </a:t>
            </a:r>
            <a:r>
              <a:rPr lang="fr-FR" b="1" dirty="0"/>
              <a:t>l’un des leviers essentiels est le développement de la métacognition</a:t>
            </a:r>
            <a:r>
              <a:rPr lang="fr-FR" dirty="0"/>
              <a:t> — c’est-à-dire </a:t>
            </a:r>
            <a:r>
              <a:rPr lang="fr-FR" b="1" dirty="0"/>
              <a:t>la capacité à penser sur notre propre pensée</a:t>
            </a:r>
            <a:r>
              <a:rPr lang="fr-FR" dirty="0"/>
              <a:t>, et plus particulièrement </a:t>
            </a:r>
            <a:r>
              <a:rPr lang="fr-FR" b="1" dirty="0"/>
              <a:t>à réfléchir à la manière dont nous pensons avec l’IA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066D23F-8F30-A6BC-B426-9127E29826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D6D88-4E34-D441-A47B-0BA1BA245EBA}" type="slidenum">
              <a:rPr lang="es-ES" smtClean="0"/>
              <a:pPr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5434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1E025-B4A7-8647-D6A6-44CB84D2B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E6C3159-8C33-C828-30F0-CD93FD1124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D529CEA-F114-DD0C-E71A-1F886527A9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/>
              <a:t>Il existe dans la littérature de nombreux </a:t>
            </a:r>
            <a:r>
              <a:rPr lang="fr-FR" b="1" dirty="0"/>
              <a:t>modèles théoriques liés à la métacognition</a:t>
            </a:r>
            <a:r>
              <a:rPr lang="fr-FR" dirty="0"/>
              <a:t> dans le cadre du </a:t>
            </a:r>
            <a:r>
              <a:rPr lang="fr-FR" b="1" dirty="0"/>
              <a:t>processus de régulation de l’apprentissage</a:t>
            </a:r>
            <a:r>
              <a:rPr lang="fr-FR" dirty="0"/>
              <a:t>.</a:t>
            </a:r>
          </a:p>
          <a:p>
            <a:pPr marL="171450" indent="-171450">
              <a:buFontTx/>
              <a:buChar char="-"/>
            </a:pPr>
            <a:r>
              <a:rPr lang="fr-FR" dirty="0"/>
              <a:t>L’un des plus connus et les plus influents, notamment dans le contexte de l’IA, est celui de </a:t>
            </a:r>
            <a:r>
              <a:rPr lang="fr-FR" b="1" dirty="0" err="1"/>
              <a:t>Winne</a:t>
            </a:r>
            <a:r>
              <a:rPr lang="fr-FR" b="1" dirty="0"/>
              <a:t> et </a:t>
            </a:r>
            <a:r>
              <a:rPr lang="fr-FR" b="1" dirty="0" err="1"/>
              <a:t>Hadwin</a:t>
            </a:r>
            <a:r>
              <a:rPr lang="fr-FR" dirty="0"/>
              <a:t>, qui met l’accent sur </a:t>
            </a:r>
            <a:r>
              <a:rPr lang="fr-FR" b="1" dirty="0"/>
              <a:t>le contrôle et le suivi continu de notre apprentissage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A8D9FFA-482D-14EC-70D2-43C3BADE18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D6D88-4E34-D441-A47B-0BA1BA245EBA}" type="slidenum">
              <a:rPr lang="es-ES" smtClean="0"/>
              <a:pPr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47892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CA267-FE21-C721-1996-281E4A5DD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4E13DCD-8303-302D-6668-D09BD3B934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80DD3B5-0283-75DB-65D7-B140E07904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Cependant, des </a:t>
            </a:r>
            <a:r>
              <a:rPr lang="fr-FR" b="1" dirty="0"/>
              <a:t>études récentes</a:t>
            </a:r>
            <a:r>
              <a:rPr lang="fr-FR" dirty="0"/>
              <a:t> s’appuyant sur ce modèle ont mis en évidence un </a:t>
            </a:r>
            <a:r>
              <a:rPr lang="fr-FR" b="1" dirty="0"/>
              <a:t>phénomène préoccupant : la paresse métacognitive</a:t>
            </a:r>
            <a:r>
              <a:rPr lang="fr-FR" dirty="0"/>
              <a:t>.</a:t>
            </a:r>
          </a:p>
          <a:p>
            <a:r>
              <a:rPr lang="fr-FR" dirty="0"/>
              <a:t>- Autrement dit, </a:t>
            </a:r>
            <a:r>
              <a:rPr lang="fr-FR" b="1" dirty="0"/>
              <a:t>lorsque l’usage de l’IA pour l’apprentissage n’est pas accompagné ni encadré</a:t>
            </a:r>
            <a:r>
              <a:rPr lang="fr-FR" dirty="0"/>
              <a:t>, les étudiants </a:t>
            </a:r>
            <a:r>
              <a:rPr lang="fr-FR" b="1" dirty="0"/>
              <a:t>ont tendance à déléguer trop de tâches à l’IA</a:t>
            </a:r>
            <a:r>
              <a:rPr lang="fr-FR" dirty="0"/>
              <a:t>, ce qui a un </a:t>
            </a:r>
            <a:r>
              <a:rPr lang="fr-FR" b="1" dirty="0"/>
              <a:t>effet négatif sur leur capacité à réfléchir à leur propre apprentissage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10C948F-FAB6-00D1-FA9F-386AF5E18C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D6D88-4E34-D441-A47B-0BA1BA245EBA}" type="slidenum">
              <a:rPr lang="es-ES" smtClean="0"/>
              <a:pPr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8129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8CFDFD5-BE63-FB57-1A4F-D36C0187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5010" y="6421047"/>
            <a:ext cx="963706" cy="27585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CEA92C63-CBE2-4951-806B-4D34FC1002B0}" type="slidenum">
              <a:rPr lang="es-CL" smtClean="0"/>
              <a:pPr/>
              <a:t>‹N°›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34626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222" y="140518"/>
            <a:ext cx="11881564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9221" y="1682405"/>
            <a:ext cx="11881565" cy="43513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844FCDE9-E109-214C-BEFD-9760E5E80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7081" y="6582143"/>
            <a:ext cx="963706" cy="1616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EA92C63-CBE2-4951-806B-4D34FC1002B0}" type="slidenum">
              <a:rPr lang="es-CL" smtClean="0"/>
              <a:pPr/>
              <a:t>‹N°›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43809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25EF0A60-3E39-C74C-81EE-1C5A2D61F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7081" y="6582143"/>
            <a:ext cx="963706" cy="1616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EA92C63-CBE2-4951-806B-4D34FC1002B0}" type="slidenum">
              <a:rPr lang="es-CL" smtClean="0"/>
              <a:pPr/>
              <a:t>‹N°›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57632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154" y="161096"/>
            <a:ext cx="10515600" cy="1325563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154" y="1682406"/>
            <a:ext cx="10515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3A6166EE-ECD7-18F0-3F82-F3E9FA5AF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5010" y="6421047"/>
            <a:ext cx="963706" cy="27585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CEA92C63-CBE2-4951-806B-4D34FC1002B0}" type="slidenum">
              <a:rPr lang="es-CL" smtClean="0"/>
              <a:pPr/>
              <a:t>‹N°›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55641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4A666F-4EF7-69CF-84AE-0EE07FD80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5010" y="6421047"/>
            <a:ext cx="963706" cy="27585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CEA92C63-CBE2-4951-806B-4D34FC1002B0}" type="slidenum">
              <a:rPr lang="es-CL" smtClean="0"/>
              <a:pPr/>
              <a:t>‹N°›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14295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187" y="195715"/>
            <a:ext cx="11643911" cy="1325563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7187" y="1671389"/>
            <a:ext cx="5727853" cy="4351338"/>
          </a:xfrm>
        </p:spPr>
        <p:txBody>
          <a:bodyPr/>
          <a:lstStyle/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3245" y="1671389"/>
            <a:ext cx="5727853" cy="4351338"/>
          </a:xfrm>
        </p:spPr>
        <p:txBody>
          <a:bodyPr/>
          <a:lstStyle/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F16E73B-5546-02D9-3B59-073A83C15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5010" y="6421047"/>
            <a:ext cx="963706" cy="27585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CEA92C63-CBE2-4951-806B-4D34FC1002B0}" type="slidenum">
              <a:rPr lang="es-CL" smtClean="0"/>
              <a:pPr/>
              <a:t>‹N°›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350264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792" y="136801"/>
            <a:ext cx="11796559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9792" y="1681163"/>
            <a:ext cx="581415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9792" y="2505075"/>
            <a:ext cx="5704231" cy="3684588"/>
          </a:xfrm>
        </p:spPr>
        <p:txBody>
          <a:bodyPr/>
          <a:lstStyle/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199" y="1681163"/>
            <a:ext cx="581415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814150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298BC1D7-27EA-F066-5659-C85D41D51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5010" y="6421047"/>
            <a:ext cx="963706" cy="27585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CEA92C63-CBE2-4951-806B-4D34FC1002B0}" type="slidenum">
              <a:rPr lang="es-CL" smtClean="0"/>
              <a:pPr/>
              <a:t>‹N°›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936998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238" y="161096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E37D528A-A15E-B544-FB0B-003C74597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5010" y="6421047"/>
            <a:ext cx="963706" cy="27585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CEA92C63-CBE2-4951-806B-4D34FC1002B0}" type="slidenum">
              <a:rPr lang="es-CL" smtClean="0"/>
              <a:pPr/>
              <a:t>‹N°›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62366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15543E10-5074-3BEE-E4CB-25104139F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5010" y="6421047"/>
            <a:ext cx="963706" cy="27585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CEA92C63-CBE2-4951-806B-4D34FC1002B0}" type="slidenum">
              <a:rPr lang="es-CL" smtClean="0"/>
              <a:pPr/>
              <a:t>‹N°›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79840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C9F92D23-C32D-2448-85A0-AF11E87EE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7081" y="6582143"/>
            <a:ext cx="963706" cy="1616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EA92C63-CBE2-4951-806B-4D34FC1002B0}" type="slidenum">
              <a:rPr lang="es-CL" smtClean="0"/>
              <a:pPr/>
              <a:t>‹N°›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984494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E32B4D1B-038B-6E44-9BB6-022EE8280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7081" y="6582143"/>
            <a:ext cx="963706" cy="1616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EA92C63-CBE2-4951-806B-4D34FC1002B0}" type="slidenum">
              <a:rPr lang="es-CL" smtClean="0"/>
              <a:pPr/>
              <a:t>‹N°›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35261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450" y="161096"/>
            <a:ext cx="119520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50" y="1644354"/>
            <a:ext cx="119520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pic>
        <p:nvPicPr>
          <p:cNvPr id="1026" name="Picture 2" descr="Université de Toulouse">
            <a:extLst>
              <a:ext uri="{FF2B5EF4-FFF2-40B4-BE49-F238E27FC236}">
                <a16:creationId xmlns:a16="http://schemas.microsoft.com/office/drawing/2014/main" id="{C664769D-0FE2-86A2-DCA5-AA35982D63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50" y="6311900"/>
            <a:ext cx="1261993" cy="40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NITI">
            <a:extLst>
              <a:ext uri="{FF2B5EF4-FFF2-40B4-BE49-F238E27FC236}">
                <a16:creationId xmlns:a16="http://schemas.microsoft.com/office/drawing/2014/main" id="{8774E318-8465-9F89-8BFF-FC61D5BEDD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912" y="6287217"/>
            <a:ext cx="1129748" cy="45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nstitut de Recherche en Informatique de Toulouse - IRIT">
            <a:extLst>
              <a:ext uri="{FF2B5EF4-FFF2-40B4-BE49-F238E27FC236}">
                <a16:creationId xmlns:a16="http://schemas.microsoft.com/office/drawing/2014/main" id="{AE75F93D-5245-4924-46C8-F2FF78E5FA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660" y="6309524"/>
            <a:ext cx="4381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EA662669-95DA-11D4-ACFF-2B26353843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5010" y="6421047"/>
            <a:ext cx="963706" cy="27585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CEA92C63-CBE2-4951-806B-4D34FC1002B0}" type="slidenum">
              <a:rPr lang="es-CL" smtClean="0"/>
              <a:pPr/>
              <a:t>‹N°›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14690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imba-refact.irit.fr/" TargetMode="Externa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QRNZDmOlQw?feature=oembed" TargetMode="Externa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thropic.com/news/anthropic-education-report-how-university-students-use-claude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ber.org/papers/w34255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adroTexto 16"/>
          <p:cNvSpPr txBox="1"/>
          <p:nvPr/>
        </p:nvSpPr>
        <p:spPr>
          <a:xfrm>
            <a:off x="285135" y="1531376"/>
            <a:ext cx="116217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latin typeface="Century Gothic" panose="020B0502020202020204" pitchFamily="34" charset="0"/>
                <a:cs typeface="Calibri" panose="020F0502020204030204" pitchFamily="34" charset="0"/>
              </a:rPr>
              <a:t>Augmenter l’apprentissage avec l’IA</a:t>
            </a:r>
          </a:p>
          <a:p>
            <a:r>
              <a:rPr lang="fr-FR" sz="3600" b="1" dirty="0">
                <a:latin typeface="Century Gothic" panose="020B0502020202020204" pitchFamily="34" charset="0"/>
                <a:cs typeface="Calibri" panose="020F0502020204030204" pitchFamily="34" charset="0"/>
              </a:rPr>
              <a:t>Cas d’usage, défis et impact</a:t>
            </a:r>
            <a:endParaRPr lang="es-ES" sz="36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85135" y="3305816"/>
            <a:ext cx="100643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chemeClr val="accent3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Mar Pérez-Sanagustín &lt;</a:t>
            </a:r>
            <a:r>
              <a:rPr lang="es-CL" b="1" dirty="0" err="1">
                <a:solidFill>
                  <a:schemeClr val="accent3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mar.perez-sanagustín@irit.fr</a:t>
            </a:r>
            <a:r>
              <a:rPr lang="es-CL" b="1" dirty="0">
                <a:solidFill>
                  <a:schemeClr val="accent3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&gt;</a:t>
            </a:r>
          </a:p>
          <a:p>
            <a:r>
              <a:rPr lang="es-CL" dirty="0">
                <a:solidFill>
                  <a:schemeClr val="accent3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Université Paul Sabatier de Toulouse</a:t>
            </a:r>
          </a:p>
          <a:p>
            <a:r>
              <a:rPr lang="es-CL" dirty="0" err="1">
                <a:solidFill>
                  <a:schemeClr val="accent3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Institut</a:t>
            </a:r>
            <a:r>
              <a:rPr lang="es-CL" dirty="0">
                <a:solidFill>
                  <a:schemeClr val="accent3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de Recherche en Informatique de Toulouse, </a:t>
            </a:r>
            <a:r>
              <a:rPr lang="es-CL" dirty="0" err="1">
                <a:solidFill>
                  <a:schemeClr val="accent3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Équipe</a:t>
            </a:r>
            <a:r>
              <a:rPr lang="es-CL" dirty="0">
                <a:solidFill>
                  <a:schemeClr val="accent3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TALENT</a:t>
            </a:r>
          </a:p>
          <a:p>
            <a:endParaRPr lang="es-CL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r>
              <a:rPr lang="es-CL" dirty="0" err="1">
                <a:solidFill>
                  <a:schemeClr val="accent3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Association</a:t>
            </a:r>
            <a:r>
              <a:rPr lang="es-CL" dirty="0">
                <a:solidFill>
                  <a:schemeClr val="accent3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CL" dirty="0" err="1">
                <a:solidFill>
                  <a:schemeClr val="accent3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Française</a:t>
            </a:r>
            <a:r>
              <a:rPr lang="es-CL" dirty="0">
                <a:solidFill>
                  <a:schemeClr val="accent3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CL" dirty="0" err="1">
                <a:solidFill>
                  <a:schemeClr val="accent3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pour</a:t>
            </a:r>
            <a:r>
              <a:rPr lang="es-CL" dirty="0">
                <a:solidFill>
                  <a:schemeClr val="accent3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CL" dirty="0" err="1">
                <a:solidFill>
                  <a:schemeClr val="accent3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l’Intelligence</a:t>
            </a:r>
            <a:r>
              <a:rPr lang="es-CL" dirty="0">
                <a:solidFill>
                  <a:schemeClr val="accent3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CL" dirty="0" err="1">
                <a:solidFill>
                  <a:schemeClr val="accent3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Artificielle</a:t>
            </a:r>
            <a:r>
              <a:rPr lang="es-CL" dirty="0">
                <a:solidFill>
                  <a:schemeClr val="accent3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(AFIA), </a:t>
            </a:r>
            <a:r>
              <a:rPr lang="es-CL" dirty="0" err="1">
                <a:solidFill>
                  <a:schemeClr val="accent3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Octobre</a:t>
            </a:r>
            <a:r>
              <a:rPr lang="es-CL" dirty="0">
                <a:solidFill>
                  <a:schemeClr val="accent3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2025, Toulouse</a:t>
            </a:r>
          </a:p>
        </p:txBody>
      </p:sp>
    </p:spTree>
    <p:extLst>
      <p:ext uri="{BB962C8B-B14F-4D97-AF65-F5344CB8AC3E}">
        <p14:creationId xmlns:p14="http://schemas.microsoft.com/office/powerpoint/2010/main" val="2480175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104C2-84C6-4645-DCEC-5F3109853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C2D9F73-337D-F19D-5F26-DAF4BD21B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52847" y="6624600"/>
            <a:ext cx="963706" cy="161682"/>
          </a:xfrm>
          <a:prstGeom prst="rect">
            <a:avLst/>
          </a:prstGeom>
        </p:spPr>
        <p:txBody>
          <a:bodyPr/>
          <a:lstStyle/>
          <a:p>
            <a:fld id="{F73807B7-75FE-0A45-AA4F-5348F0763124}" type="slidenum">
              <a:rPr lang="es-ES" smtClean="0"/>
              <a:pPr/>
              <a:t>10</a:t>
            </a:fld>
            <a:endParaRPr lang="es-ES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BEF7F00-254A-F12A-E483-678DE0817806}"/>
              </a:ext>
            </a:extLst>
          </p:cNvPr>
          <p:cNvSpPr txBox="1"/>
          <p:nvPr/>
        </p:nvSpPr>
        <p:spPr>
          <a:xfrm>
            <a:off x="175776" y="1766669"/>
            <a:ext cx="11507405" cy="27432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buSzPts val="3600"/>
            </a:pPr>
            <a:r>
              <a:rPr lang="fr-FR" sz="4000" dirty="0">
                <a:latin typeface="Century Gothic" panose="020B0502020202020204" pitchFamily="34" charset="0"/>
              </a:rPr>
              <a:t>Comment pouvons-nous </a:t>
            </a:r>
            <a:r>
              <a:rPr lang="fr-FR" sz="4000" b="1" dirty="0">
                <a:latin typeface="Century Gothic" panose="020B0502020202020204" pitchFamily="34" charset="0"/>
              </a:rPr>
              <a:t>accompagner la métacognition </a:t>
            </a:r>
            <a:r>
              <a:rPr lang="fr-FR" sz="4000" dirty="0">
                <a:latin typeface="Century Gothic" panose="020B0502020202020204" pitchFamily="34" charset="0"/>
              </a:rPr>
              <a:t>des étudiants dans leurs interactions </a:t>
            </a:r>
            <a:r>
              <a:rPr lang="fr-FR" sz="4000" b="1" dirty="0">
                <a:latin typeface="Century Gothic" panose="020B0502020202020204" pitchFamily="34" charset="0"/>
              </a:rPr>
              <a:t>avec l’IA générative pour augmenter l’apprentissage </a:t>
            </a:r>
            <a:r>
              <a:rPr lang="fr-FR" sz="4000" dirty="0">
                <a:latin typeface="Century Gothic" panose="020B0502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12313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4FF12-A22E-B404-1BA7-9B4286B4A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EBF64D-C027-994F-16A8-3220AF8B5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52847" y="6624600"/>
            <a:ext cx="963706" cy="161682"/>
          </a:xfrm>
          <a:prstGeom prst="rect">
            <a:avLst/>
          </a:prstGeom>
        </p:spPr>
        <p:txBody>
          <a:bodyPr/>
          <a:lstStyle/>
          <a:p>
            <a:fld id="{F73807B7-75FE-0A45-AA4F-5348F0763124}" type="slidenum">
              <a:rPr lang="es-ES" smtClean="0"/>
              <a:pPr/>
              <a:t>11</a:t>
            </a:fld>
            <a:endParaRPr lang="es-ES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3732CEE-71F7-6B19-F76A-188D2807168D}"/>
              </a:ext>
            </a:extLst>
          </p:cNvPr>
          <p:cNvSpPr txBox="1"/>
          <p:nvPr/>
        </p:nvSpPr>
        <p:spPr>
          <a:xfrm>
            <a:off x="208344" y="2395549"/>
            <a:ext cx="11507405" cy="711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buSzPts val="3600"/>
            </a:pPr>
            <a:r>
              <a:rPr lang="fr-FR" sz="4000" b="1" dirty="0">
                <a:latin typeface="Century Gothic" panose="020B0502020202020204" pitchFamily="34" charset="0"/>
              </a:rPr>
              <a:t>2. Accompagner la </a:t>
            </a:r>
            <a:r>
              <a:rPr lang="fr-FR" sz="4000" b="1" dirty="0" err="1">
                <a:latin typeface="Century Gothic" panose="020B0502020202020204" pitchFamily="34" charset="0"/>
              </a:rPr>
              <a:t>meta-cognition</a:t>
            </a:r>
            <a:endParaRPr lang="fr-FR" sz="4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323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70C4D-B2C9-67E2-68C8-52E21C4A9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E038E32-7A0E-3E76-6B46-154E4482F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52847" y="6624600"/>
            <a:ext cx="963706" cy="161682"/>
          </a:xfrm>
          <a:prstGeom prst="rect">
            <a:avLst/>
          </a:prstGeom>
        </p:spPr>
        <p:txBody>
          <a:bodyPr/>
          <a:lstStyle/>
          <a:p>
            <a:fld id="{F73807B7-75FE-0A45-AA4F-5348F0763124}" type="slidenum">
              <a:rPr lang="es-ES" smtClean="0"/>
              <a:pPr/>
              <a:t>12</a:t>
            </a:fld>
            <a:endParaRPr lang="es-ES"/>
          </a:p>
        </p:txBody>
      </p:sp>
      <p:sp>
        <p:nvSpPr>
          <p:cNvPr id="2" name="Google Shape;94;p4">
            <a:extLst>
              <a:ext uri="{FF2B5EF4-FFF2-40B4-BE49-F238E27FC236}">
                <a16:creationId xmlns:a16="http://schemas.microsoft.com/office/drawing/2014/main" id="{780D8191-CDE9-358F-0081-09D71AFFB02E}"/>
              </a:ext>
            </a:extLst>
          </p:cNvPr>
          <p:cNvSpPr txBox="1">
            <a:spLocks/>
          </p:cNvSpPr>
          <p:nvPr/>
        </p:nvSpPr>
        <p:spPr>
          <a:xfrm>
            <a:off x="592713" y="396227"/>
            <a:ext cx="6591580" cy="1215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b="1" dirty="0">
                <a:latin typeface="Century Gothic" panose="020B0502020202020204" pitchFamily="34" charset="0"/>
              </a:rPr>
              <a:t>SIMBA, outil de soutien métacognitif pour guider la réflexion des étudiants</a:t>
            </a:r>
          </a:p>
        </p:txBody>
      </p:sp>
      <p:pic>
        <p:nvPicPr>
          <p:cNvPr id="70658" name="Picture 2">
            <a:extLst>
              <a:ext uri="{FF2B5EF4-FFF2-40B4-BE49-F238E27FC236}">
                <a16:creationId xmlns:a16="http://schemas.microsoft.com/office/drawing/2014/main" id="{8D2F6421-3FCD-11E8-6F23-8FB312605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712" y="396227"/>
            <a:ext cx="4170079" cy="264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>
            <a:extLst>
              <a:ext uri="{FF2B5EF4-FFF2-40B4-BE49-F238E27FC236}">
                <a16:creationId xmlns:a16="http://schemas.microsoft.com/office/drawing/2014/main" id="{7268CD76-8514-4101-A689-0ED31AF73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83" y="2323245"/>
            <a:ext cx="8781169" cy="360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11C809E-B1EC-D1AF-A120-754BC49F5FA9}"/>
              </a:ext>
            </a:extLst>
          </p:cNvPr>
          <p:cNvSpPr txBox="1"/>
          <p:nvPr/>
        </p:nvSpPr>
        <p:spPr>
          <a:xfrm>
            <a:off x="2986895" y="6209102"/>
            <a:ext cx="88850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err="1"/>
              <a:t>Ferrettini</a:t>
            </a:r>
            <a:r>
              <a:rPr lang="fr-FR" sz="1050" dirty="0"/>
              <a:t>, G., </a:t>
            </a:r>
            <a:r>
              <a:rPr lang="fr-FR" sz="1050" dirty="0" err="1"/>
              <a:t>Nascimento</a:t>
            </a:r>
            <a:r>
              <a:rPr lang="fr-FR" sz="1050" dirty="0"/>
              <a:t>, A. C., Pérez-</a:t>
            </a:r>
            <a:r>
              <a:rPr lang="fr-FR" sz="1050" dirty="0" err="1"/>
              <a:t>Sanagustin</a:t>
            </a:r>
            <a:r>
              <a:rPr lang="fr-FR" sz="1050" dirty="0"/>
              <a:t>, M., &amp; </a:t>
            </a:r>
            <a:r>
              <a:rPr lang="fr-FR" sz="1050" dirty="0" err="1"/>
              <a:t>Hilliger</a:t>
            </a:r>
            <a:r>
              <a:rPr lang="fr-FR" sz="1050" dirty="0"/>
              <a:t>, I. (2025, </a:t>
            </a:r>
            <a:r>
              <a:rPr lang="fr-FR" sz="1050" dirty="0" err="1"/>
              <a:t>September</a:t>
            </a:r>
            <a:r>
              <a:rPr lang="fr-FR" sz="1050" dirty="0"/>
              <a:t>). SIMBA: A Tool for </a:t>
            </a:r>
            <a:r>
              <a:rPr lang="fr-FR" sz="1050" dirty="0" err="1"/>
              <a:t>Designing</a:t>
            </a:r>
            <a:r>
              <a:rPr lang="fr-FR" sz="1050" dirty="0"/>
              <a:t> </a:t>
            </a:r>
            <a:r>
              <a:rPr lang="fr-FR" sz="1050" dirty="0" err="1"/>
              <a:t>Generative</a:t>
            </a:r>
            <a:r>
              <a:rPr lang="fr-FR" sz="1050" dirty="0"/>
              <a:t> AI Agents for </a:t>
            </a:r>
            <a:r>
              <a:rPr lang="fr-FR" sz="1050" dirty="0" err="1"/>
              <a:t>Reflective</a:t>
            </a:r>
            <a:r>
              <a:rPr lang="fr-FR" sz="1050" dirty="0"/>
              <a:t> Learning and Critical </a:t>
            </a:r>
            <a:r>
              <a:rPr lang="fr-FR" sz="1050" dirty="0" err="1"/>
              <a:t>Thinking</a:t>
            </a:r>
            <a:r>
              <a:rPr lang="fr-FR" sz="1050" dirty="0"/>
              <a:t>. In </a:t>
            </a:r>
            <a:r>
              <a:rPr lang="fr-FR" sz="1050" i="1" dirty="0" err="1"/>
              <a:t>European</a:t>
            </a:r>
            <a:r>
              <a:rPr lang="fr-FR" sz="1050" i="1" dirty="0"/>
              <a:t> </a:t>
            </a:r>
            <a:r>
              <a:rPr lang="fr-FR" sz="1050" i="1" dirty="0" err="1"/>
              <a:t>Conference</a:t>
            </a:r>
            <a:r>
              <a:rPr lang="fr-FR" sz="1050" i="1" dirty="0"/>
              <a:t> on </a:t>
            </a:r>
            <a:r>
              <a:rPr lang="fr-FR" sz="1050" i="1" dirty="0" err="1"/>
              <a:t>Technology</a:t>
            </a:r>
            <a:r>
              <a:rPr lang="fr-FR" sz="1050" i="1" dirty="0"/>
              <a:t> </a:t>
            </a:r>
            <a:r>
              <a:rPr lang="fr-FR" sz="1050" i="1" dirty="0" err="1"/>
              <a:t>Enhanced</a:t>
            </a:r>
            <a:r>
              <a:rPr lang="fr-FR" sz="1050" i="1" dirty="0"/>
              <a:t> Learning</a:t>
            </a:r>
            <a:r>
              <a:rPr lang="fr-FR" sz="1050" dirty="0"/>
              <a:t> (pp. 313-318). Cham: Springer Nature </a:t>
            </a:r>
            <a:r>
              <a:rPr lang="fr-FR" sz="1050" dirty="0" err="1"/>
              <a:t>Switzerland</a:t>
            </a:r>
            <a:r>
              <a:rPr lang="fr-FR" sz="1050" dirty="0"/>
              <a:t>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E892C55-14B1-BA55-BDB1-8148A5FF0554}"/>
              </a:ext>
            </a:extLst>
          </p:cNvPr>
          <p:cNvSpPr txBox="1"/>
          <p:nvPr/>
        </p:nvSpPr>
        <p:spPr>
          <a:xfrm>
            <a:off x="687823" y="1534035"/>
            <a:ext cx="2742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hlinkClick r:id="rId5"/>
              </a:rPr>
              <a:t>https://simba-refact.irit.fr/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7373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9CE80-5E3D-3E03-4061-9EB01C290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CD16B3-1510-C600-8237-272C23C79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52847" y="6624600"/>
            <a:ext cx="963706" cy="161682"/>
          </a:xfrm>
          <a:prstGeom prst="rect">
            <a:avLst/>
          </a:prstGeom>
        </p:spPr>
        <p:txBody>
          <a:bodyPr/>
          <a:lstStyle/>
          <a:p>
            <a:fld id="{F73807B7-75FE-0A45-AA4F-5348F0763124}" type="slidenum">
              <a:rPr lang="es-ES" smtClean="0"/>
              <a:pPr/>
              <a:t>13</a:t>
            </a:fld>
            <a:endParaRPr lang="es-ES"/>
          </a:p>
        </p:txBody>
      </p:sp>
      <p:pic>
        <p:nvPicPr>
          <p:cNvPr id="5" name="Média en ligne 4" descr="SIMBA 2025">
            <a:hlinkClick r:id="" action="ppaction://media"/>
            <a:extLst>
              <a:ext uri="{FF2B5EF4-FFF2-40B4-BE49-F238E27FC236}">
                <a16:creationId xmlns:a16="http://schemas.microsoft.com/office/drawing/2014/main" id="{E48F0E2D-FB5D-9E95-3BB8-9A006D94085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15240"/>
            <a:ext cx="12292314" cy="694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3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D151A-9138-0F29-C992-90DA0F346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8CBA423-1797-07FA-E11E-A7ACD2218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52847" y="6624600"/>
            <a:ext cx="963706" cy="161682"/>
          </a:xfrm>
          <a:prstGeom prst="rect">
            <a:avLst/>
          </a:prstGeom>
        </p:spPr>
        <p:txBody>
          <a:bodyPr/>
          <a:lstStyle/>
          <a:p>
            <a:fld id="{F73807B7-75FE-0A45-AA4F-5348F0763124}" type="slidenum">
              <a:rPr lang="es-ES" smtClean="0"/>
              <a:pPr/>
              <a:t>14</a:t>
            </a:fld>
            <a:endParaRPr lang="es-ES"/>
          </a:p>
        </p:txBody>
      </p:sp>
      <p:sp>
        <p:nvSpPr>
          <p:cNvPr id="11" name="Google Shape;94;p4">
            <a:extLst>
              <a:ext uri="{FF2B5EF4-FFF2-40B4-BE49-F238E27FC236}">
                <a16:creationId xmlns:a16="http://schemas.microsoft.com/office/drawing/2014/main" id="{CE81F14A-8A95-00FC-6A12-4088A009B7D0}"/>
              </a:ext>
            </a:extLst>
          </p:cNvPr>
          <p:cNvSpPr txBox="1">
            <a:spLocks/>
          </p:cNvSpPr>
          <p:nvPr/>
        </p:nvSpPr>
        <p:spPr>
          <a:xfrm>
            <a:off x="503701" y="396227"/>
            <a:ext cx="10912852" cy="778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SzPts val="3600"/>
              <a:buNone/>
            </a:pPr>
            <a:r>
              <a:rPr lang="fr-FR" sz="3600" b="1" dirty="0">
                <a:latin typeface="Century Gothic" panose="020B0502020202020204" pitchFamily="34" charset="0"/>
              </a:rPr>
              <a:t>Contexte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2" name="Google Shape;94;p4">
            <a:extLst>
              <a:ext uri="{FF2B5EF4-FFF2-40B4-BE49-F238E27FC236}">
                <a16:creationId xmlns:a16="http://schemas.microsoft.com/office/drawing/2014/main" id="{236EF785-38C2-9824-F4FB-1C2F2F96D75D}"/>
              </a:ext>
            </a:extLst>
          </p:cNvPr>
          <p:cNvSpPr txBox="1">
            <a:spLocks/>
          </p:cNvSpPr>
          <p:nvPr/>
        </p:nvSpPr>
        <p:spPr>
          <a:xfrm>
            <a:off x="503701" y="1293462"/>
            <a:ext cx="11140431" cy="4271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b="1" dirty="0">
                <a:latin typeface="Century Gothic" panose="020B0502020202020204" pitchFamily="34" charset="0"/>
              </a:rPr>
              <a:t>Consignes Prompt</a:t>
            </a:r>
            <a:endParaRPr lang="fr-FR" dirty="0">
              <a:latin typeface="Century Gothic" panose="020B0502020202020204" pitchFamily="34" charset="0"/>
            </a:endParaRPr>
          </a:p>
          <a:p>
            <a:r>
              <a:rPr lang="fr-FR" dirty="0">
                <a:latin typeface="Century Gothic" panose="020B0502020202020204" pitchFamily="34" charset="0"/>
              </a:rPr>
              <a:t>Ne pas répondre directement aux questions</a:t>
            </a:r>
          </a:p>
          <a:p>
            <a:r>
              <a:rPr lang="fr-FR" dirty="0">
                <a:latin typeface="Century Gothic" panose="020B0502020202020204" pitchFamily="34" charset="0"/>
              </a:rPr>
              <a:t>Guider les étudiants dans leur réflexion autour des questions</a:t>
            </a:r>
          </a:p>
          <a:p>
            <a:pPr marL="0" indent="0">
              <a:buNone/>
            </a:pPr>
            <a:r>
              <a:rPr lang="fr-FR" b="1" dirty="0">
                <a:latin typeface="Century Gothic" panose="020B0502020202020204" pitchFamily="34" charset="0"/>
              </a:rPr>
              <a:t>Matériel de soutien</a:t>
            </a:r>
            <a:endParaRPr lang="fr-FR" dirty="0">
              <a:latin typeface="Century Gothic" panose="020B0502020202020204" pitchFamily="34" charset="0"/>
            </a:endParaRPr>
          </a:p>
          <a:p>
            <a:r>
              <a:rPr lang="fr-FR" dirty="0">
                <a:latin typeface="Century Gothic" panose="020B0502020202020204" pitchFamily="34" charset="0"/>
              </a:rPr>
              <a:t>Liste des contenus du cours disponibles</a:t>
            </a:r>
          </a:p>
          <a:p>
            <a:r>
              <a:rPr lang="fr-FR" dirty="0">
                <a:latin typeface="Century Gothic" panose="020B0502020202020204" pitchFamily="34" charset="0"/>
              </a:rPr>
              <a:t>Contenu de la semaine au format PDF</a:t>
            </a:r>
          </a:p>
          <a:p>
            <a:pPr marL="0" indent="0">
              <a:buNone/>
            </a:pPr>
            <a:r>
              <a:rPr lang="fr-FR" b="1" dirty="0">
                <a:latin typeface="Century Gothic" panose="020B0502020202020204" pitchFamily="34" charset="0"/>
              </a:rPr>
              <a:t>Règle clé</a:t>
            </a:r>
          </a:p>
          <a:p>
            <a:r>
              <a:rPr lang="fr-FR" dirty="0">
                <a:latin typeface="Century Gothic" panose="020B0502020202020204" pitchFamily="34" charset="0"/>
              </a:rPr>
              <a:t>Le </a:t>
            </a:r>
            <a:r>
              <a:rPr lang="fr-FR" dirty="0" err="1">
                <a:latin typeface="Century Gothic" panose="020B0502020202020204" pitchFamily="34" charset="0"/>
              </a:rPr>
              <a:t>chatbot</a:t>
            </a:r>
            <a:r>
              <a:rPr lang="fr-FR" dirty="0">
                <a:latin typeface="Century Gothic" panose="020B0502020202020204" pitchFamily="34" charset="0"/>
              </a:rPr>
              <a:t> ne doit jamais fournir la réponse directe.</a:t>
            </a:r>
          </a:p>
          <a:p>
            <a:pPr marL="0" indent="0">
              <a:buNone/>
            </a:pPr>
            <a:br>
              <a:rPr lang="fr-FR" sz="2000" dirty="0"/>
            </a:br>
            <a:endParaRPr lang="fr-FR" sz="18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75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FD1EE-4B27-55AA-E0C9-E58434FF1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4CBFAC-A076-9450-C337-7184E408B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52847" y="6624600"/>
            <a:ext cx="963706" cy="161682"/>
          </a:xfrm>
          <a:prstGeom prst="rect">
            <a:avLst/>
          </a:prstGeom>
        </p:spPr>
        <p:txBody>
          <a:bodyPr/>
          <a:lstStyle/>
          <a:p>
            <a:fld id="{F73807B7-75FE-0A45-AA4F-5348F0763124}" type="slidenum">
              <a:rPr lang="es-ES" smtClean="0"/>
              <a:pPr/>
              <a:t>15</a:t>
            </a:fld>
            <a:endParaRPr lang="es-ES"/>
          </a:p>
        </p:txBody>
      </p:sp>
      <p:pic>
        <p:nvPicPr>
          <p:cNvPr id="71682" name="Picture 2">
            <a:extLst>
              <a:ext uri="{FF2B5EF4-FFF2-40B4-BE49-F238E27FC236}">
                <a16:creationId xmlns:a16="http://schemas.microsoft.com/office/drawing/2014/main" id="{B6D099DE-9A08-919D-9F42-DF6517744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0" y="0"/>
            <a:ext cx="8356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8B4DFB4-BAA6-BEA5-988F-036A9EF1C626}"/>
              </a:ext>
            </a:extLst>
          </p:cNvPr>
          <p:cNvSpPr txBox="1"/>
          <p:nvPr/>
        </p:nvSpPr>
        <p:spPr>
          <a:xfrm>
            <a:off x="775504" y="2419109"/>
            <a:ext cx="27705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latin typeface="Century Gothic" panose="020B0502020202020204" pitchFamily="34" charset="0"/>
              </a:rPr>
              <a:t>Exemple Prompt</a:t>
            </a:r>
          </a:p>
          <a:p>
            <a:r>
              <a:rPr lang="fr-FR" sz="2400" dirty="0">
                <a:latin typeface="Century Gothic" panose="020B0502020202020204" pitchFamily="34" charset="0"/>
              </a:rPr>
              <a:t>GPT 4o-mini</a:t>
            </a:r>
          </a:p>
        </p:txBody>
      </p:sp>
    </p:spTree>
    <p:extLst>
      <p:ext uri="{BB962C8B-B14F-4D97-AF65-F5344CB8AC3E}">
        <p14:creationId xmlns:p14="http://schemas.microsoft.com/office/powerpoint/2010/main" val="1481167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F4C10-609C-F7E3-B535-E320A9175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A0BAAB8-C819-10BD-925F-C6CB5DFD0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52847" y="6624600"/>
            <a:ext cx="963706" cy="161682"/>
          </a:xfrm>
          <a:prstGeom prst="rect">
            <a:avLst/>
          </a:prstGeom>
        </p:spPr>
        <p:txBody>
          <a:bodyPr/>
          <a:lstStyle/>
          <a:p>
            <a:fld id="{F73807B7-75FE-0A45-AA4F-5348F0763124}" type="slidenum">
              <a:rPr lang="es-ES" smtClean="0"/>
              <a:pPr/>
              <a:t>16</a:t>
            </a:fld>
            <a:endParaRPr lang="es-ES"/>
          </a:p>
        </p:txBody>
      </p:sp>
      <p:sp>
        <p:nvSpPr>
          <p:cNvPr id="11" name="Google Shape;94;p4">
            <a:extLst>
              <a:ext uri="{FF2B5EF4-FFF2-40B4-BE49-F238E27FC236}">
                <a16:creationId xmlns:a16="http://schemas.microsoft.com/office/drawing/2014/main" id="{3B8CC191-2FF6-18AB-DE6F-BE0F62929DEA}"/>
              </a:ext>
            </a:extLst>
          </p:cNvPr>
          <p:cNvSpPr txBox="1">
            <a:spLocks/>
          </p:cNvSpPr>
          <p:nvPr/>
        </p:nvSpPr>
        <p:spPr>
          <a:xfrm>
            <a:off x="312215" y="2472525"/>
            <a:ext cx="11359223" cy="1338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SzPts val="3600"/>
              <a:buNone/>
            </a:pPr>
            <a:r>
              <a:rPr lang="fr-FR" sz="3600" dirty="0">
                <a:latin typeface="Century Gothic" panose="020B0502020202020204" pitchFamily="34" charset="0"/>
              </a:rPr>
              <a:t>Quel est l’</a:t>
            </a:r>
            <a:r>
              <a:rPr lang="fr-FR" sz="3600" b="1" dirty="0">
                <a:latin typeface="Century Gothic" panose="020B0502020202020204" pitchFamily="34" charset="0"/>
              </a:rPr>
              <a:t>effet </a:t>
            </a:r>
            <a:r>
              <a:rPr lang="fr-FR" sz="3600" dirty="0">
                <a:latin typeface="Century Gothic" panose="020B0502020202020204" pitchFamily="34" charset="0"/>
              </a:rPr>
              <a:t>de l’utilisation de SIMBA comme soutien métacognitif </a:t>
            </a:r>
            <a:r>
              <a:rPr lang="fr-FR" sz="3600" b="1" dirty="0">
                <a:latin typeface="Century Gothic" panose="020B0502020202020204" pitchFamily="34" charset="0"/>
              </a:rPr>
              <a:t>sur l’apprentissage </a:t>
            </a:r>
            <a:r>
              <a:rPr lang="fr-FR" sz="3600" dirty="0">
                <a:latin typeface="Century Gothic" panose="020B0502020202020204" pitchFamily="34" charset="0"/>
              </a:rPr>
              <a:t>des étudiants ?</a:t>
            </a:r>
            <a:endParaRPr lang="en-US" sz="3600" dirty="0">
              <a:latin typeface="Century Gothic" panose="020B0502020202020204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SzPts val="3600"/>
              <a:buNone/>
            </a:pPr>
            <a:endParaRPr lang="fr-FR" sz="3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075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6FA90-9804-B000-41AC-294ED7E5F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9BD05DC-543E-C831-CDB0-269AEE9E6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52847" y="6624600"/>
            <a:ext cx="963706" cy="161682"/>
          </a:xfrm>
          <a:prstGeom prst="rect">
            <a:avLst/>
          </a:prstGeom>
        </p:spPr>
        <p:txBody>
          <a:bodyPr/>
          <a:lstStyle/>
          <a:p>
            <a:fld id="{F73807B7-75FE-0A45-AA4F-5348F0763124}" type="slidenum">
              <a:rPr lang="es-ES" smtClean="0"/>
              <a:pPr/>
              <a:t>17</a:t>
            </a:fld>
            <a:endParaRPr lang="es-ES"/>
          </a:p>
        </p:txBody>
      </p:sp>
      <p:sp>
        <p:nvSpPr>
          <p:cNvPr id="2" name="Google Shape;94;p4">
            <a:extLst>
              <a:ext uri="{FF2B5EF4-FFF2-40B4-BE49-F238E27FC236}">
                <a16:creationId xmlns:a16="http://schemas.microsoft.com/office/drawing/2014/main" id="{8AAF2BB0-C7C1-571E-4A2E-E2974AF4042B}"/>
              </a:ext>
            </a:extLst>
          </p:cNvPr>
          <p:cNvSpPr txBox="1">
            <a:spLocks/>
          </p:cNvSpPr>
          <p:nvPr/>
        </p:nvSpPr>
        <p:spPr>
          <a:xfrm>
            <a:off x="832777" y="1579162"/>
            <a:ext cx="11359223" cy="1338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SzPts val="3600"/>
              <a:buNone/>
            </a:pPr>
            <a:endParaRPr lang="es-ES" sz="36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SzPts val="3600"/>
              <a:buNone/>
            </a:pPr>
            <a:r>
              <a:rPr lang="fr-FR" sz="14400" b="1" dirty="0">
                <a:latin typeface="Century Gothic" panose="020B0502020202020204" pitchFamily="34" charset="0"/>
              </a:rPr>
              <a:t>Question 1.</a:t>
            </a:r>
            <a:r>
              <a:rPr lang="fr-FR" sz="14400" dirty="0">
                <a:latin typeface="Century Gothic" panose="020B0502020202020204" pitchFamily="34" charset="0"/>
              </a:rPr>
              <a:t> Quel est </a:t>
            </a:r>
            <a:r>
              <a:rPr lang="fr-FR" sz="14400" b="1" dirty="0">
                <a:latin typeface="Century Gothic" panose="020B0502020202020204" pitchFamily="34" charset="0"/>
              </a:rPr>
              <a:t>l’impact sur les notes </a:t>
            </a:r>
            <a:r>
              <a:rPr lang="fr-FR" sz="14400" dirty="0">
                <a:latin typeface="Century Gothic" panose="020B0502020202020204" pitchFamily="34" charset="0"/>
              </a:rPr>
              <a:t>des étudiants ?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SzPts val="3600"/>
              <a:buNone/>
            </a:pPr>
            <a:br>
              <a:rPr lang="fr-FR" sz="14400" dirty="0">
                <a:latin typeface="Century Gothic" panose="020B0502020202020204" pitchFamily="34" charset="0"/>
              </a:rPr>
            </a:br>
            <a:r>
              <a:rPr lang="fr-FR" sz="14400" b="1" dirty="0">
                <a:latin typeface="Century Gothic" panose="020B0502020202020204" pitchFamily="34" charset="0"/>
              </a:rPr>
              <a:t>Question 2.</a:t>
            </a:r>
            <a:r>
              <a:rPr lang="fr-FR" sz="14400" dirty="0">
                <a:latin typeface="Century Gothic" panose="020B0502020202020204" pitchFamily="34" charset="0"/>
              </a:rPr>
              <a:t> Existe-t-il une </a:t>
            </a:r>
            <a:r>
              <a:rPr lang="fr-FR" sz="14400" b="1" dirty="0">
                <a:latin typeface="Century Gothic" panose="020B0502020202020204" pitchFamily="34" charset="0"/>
              </a:rPr>
              <a:t>différence entre les groupes ayant des niveaux d’engagement </a:t>
            </a:r>
            <a:r>
              <a:rPr lang="fr-FR" sz="14400" dirty="0">
                <a:latin typeface="Century Gothic" panose="020B0502020202020204" pitchFamily="34" charset="0"/>
              </a:rPr>
              <a:t>différents ?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SzPts val="3600"/>
              <a:buNone/>
            </a:pPr>
            <a:endParaRPr lang="en-US" sz="3600" dirty="0">
              <a:latin typeface="Century Gothic" panose="020B0502020202020204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SzPts val="3600"/>
              <a:buNone/>
            </a:pPr>
            <a:endParaRPr lang="fr-FR" sz="3600" dirty="0">
              <a:latin typeface="Century Gothic" panose="020B0502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0D9ECC2-FC5F-A748-BAE4-7A75DFB384AE}"/>
              </a:ext>
            </a:extLst>
          </p:cNvPr>
          <p:cNvSpPr txBox="1"/>
          <p:nvPr/>
        </p:nvSpPr>
        <p:spPr>
          <a:xfrm>
            <a:off x="3321810" y="6128360"/>
            <a:ext cx="809474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err="1"/>
              <a:t>Nascimento</a:t>
            </a:r>
            <a:r>
              <a:rPr lang="fr-FR" sz="1050" dirty="0"/>
              <a:t>, A. C., Pérez-</a:t>
            </a:r>
            <a:r>
              <a:rPr lang="fr-FR" sz="1050" dirty="0" err="1"/>
              <a:t>Sanagustín</a:t>
            </a:r>
            <a:r>
              <a:rPr lang="fr-FR" sz="1050" dirty="0"/>
              <a:t>, M., Parmentier, J. F., </a:t>
            </a:r>
            <a:r>
              <a:rPr lang="fr-FR" sz="1050" dirty="0" err="1"/>
              <a:t>Hilliger</a:t>
            </a:r>
            <a:r>
              <a:rPr lang="fr-FR" sz="1050" dirty="0"/>
              <a:t>, I., </a:t>
            </a:r>
            <a:r>
              <a:rPr lang="fr-FR" sz="1050" dirty="0" err="1"/>
              <a:t>Ferrettini</a:t>
            </a:r>
            <a:r>
              <a:rPr lang="fr-FR" sz="1050" dirty="0"/>
              <a:t>, G., &amp; Mello, R. F. (2025, </a:t>
            </a:r>
            <a:r>
              <a:rPr lang="fr-FR" sz="1050" dirty="0" err="1"/>
              <a:t>September</a:t>
            </a:r>
            <a:r>
              <a:rPr lang="fr-FR" sz="1050" dirty="0"/>
              <a:t>). </a:t>
            </a:r>
            <a:r>
              <a:rPr lang="fr-FR" sz="1050" dirty="0" err="1"/>
              <a:t>Exploring</a:t>
            </a:r>
            <a:r>
              <a:rPr lang="fr-FR" sz="1050" dirty="0"/>
              <a:t> the Impact of LLM-</a:t>
            </a:r>
            <a:r>
              <a:rPr lang="fr-FR" sz="1050" dirty="0" err="1"/>
              <a:t>Based</a:t>
            </a:r>
            <a:r>
              <a:rPr lang="fr-FR" sz="1050" dirty="0"/>
              <a:t> Scaffolding on Academic Performance and the </a:t>
            </a:r>
            <a:r>
              <a:rPr lang="fr-FR" sz="1050" dirty="0" err="1"/>
              <a:t>Mediating</a:t>
            </a:r>
            <a:r>
              <a:rPr lang="fr-FR" sz="1050" dirty="0"/>
              <a:t> </a:t>
            </a:r>
            <a:r>
              <a:rPr lang="fr-FR" sz="1050" dirty="0" err="1"/>
              <a:t>Roles</a:t>
            </a:r>
            <a:r>
              <a:rPr lang="fr-FR" sz="1050" dirty="0"/>
              <a:t> of AI </a:t>
            </a:r>
            <a:r>
              <a:rPr lang="fr-FR" sz="1050" dirty="0" err="1"/>
              <a:t>Literacy</a:t>
            </a:r>
            <a:r>
              <a:rPr lang="fr-FR" sz="1050" dirty="0"/>
              <a:t> and Prior </a:t>
            </a:r>
            <a:r>
              <a:rPr lang="fr-FR" sz="1050" dirty="0" err="1"/>
              <a:t>Knowledge</a:t>
            </a:r>
            <a:r>
              <a:rPr lang="fr-FR" sz="1050" dirty="0"/>
              <a:t>. In </a:t>
            </a:r>
            <a:r>
              <a:rPr lang="fr-FR" sz="1050" i="1" dirty="0" err="1"/>
              <a:t>European</a:t>
            </a:r>
            <a:r>
              <a:rPr lang="fr-FR" sz="1050" i="1" dirty="0"/>
              <a:t> </a:t>
            </a:r>
            <a:r>
              <a:rPr lang="fr-FR" sz="1050" i="1" dirty="0" err="1"/>
              <a:t>Conference</a:t>
            </a:r>
            <a:r>
              <a:rPr lang="fr-FR" sz="1050" i="1" dirty="0"/>
              <a:t> on </a:t>
            </a:r>
            <a:r>
              <a:rPr lang="fr-FR" sz="1050" i="1" dirty="0" err="1"/>
              <a:t>Technology</a:t>
            </a:r>
            <a:r>
              <a:rPr lang="fr-FR" sz="1050" i="1" dirty="0"/>
              <a:t> </a:t>
            </a:r>
            <a:r>
              <a:rPr lang="fr-FR" sz="1050" i="1" dirty="0" err="1"/>
              <a:t>Enhanced</a:t>
            </a:r>
            <a:r>
              <a:rPr lang="fr-FR" sz="1050" i="1" dirty="0"/>
              <a:t> Learning</a:t>
            </a:r>
            <a:r>
              <a:rPr lang="fr-FR" sz="1050" dirty="0"/>
              <a:t> (pp. 382-396). Cham: Springer Nature </a:t>
            </a:r>
            <a:r>
              <a:rPr lang="fr-FR" sz="1050" dirty="0" err="1"/>
              <a:t>Switzerland</a:t>
            </a:r>
            <a:r>
              <a:rPr lang="fr-FR" sz="105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277999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528B2-4016-67EB-7FCC-23EC3E0DA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E8EF415-3321-8A57-5912-9B030821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52847" y="6624600"/>
            <a:ext cx="963706" cy="161682"/>
          </a:xfrm>
          <a:prstGeom prst="rect">
            <a:avLst/>
          </a:prstGeom>
        </p:spPr>
        <p:txBody>
          <a:bodyPr/>
          <a:lstStyle/>
          <a:p>
            <a:fld id="{F73807B7-75FE-0A45-AA4F-5348F0763124}" type="slidenum">
              <a:rPr lang="es-ES" smtClean="0"/>
              <a:pPr/>
              <a:t>18</a:t>
            </a:fld>
            <a:endParaRPr lang="es-ES"/>
          </a:p>
        </p:txBody>
      </p:sp>
      <p:sp>
        <p:nvSpPr>
          <p:cNvPr id="11" name="Google Shape;94;p4">
            <a:extLst>
              <a:ext uri="{FF2B5EF4-FFF2-40B4-BE49-F238E27FC236}">
                <a16:creationId xmlns:a16="http://schemas.microsoft.com/office/drawing/2014/main" id="{F2A1162B-69E2-4C69-D45B-A322B7DF4525}"/>
              </a:ext>
            </a:extLst>
          </p:cNvPr>
          <p:cNvSpPr txBox="1">
            <a:spLocks/>
          </p:cNvSpPr>
          <p:nvPr/>
        </p:nvSpPr>
        <p:spPr>
          <a:xfrm>
            <a:off x="503701" y="396227"/>
            <a:ext cx="10912852" cy="778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SzPts val="3600"/>
              <a:buNone/>
            </a:pPr>
            <a:r>
              <a:rPr lang="fr-FR" sz="3600" b="1" dirty="0">
                <a:latin typeface="Century Gothic" panose="020B0502020202020204" pitchFamily="34" charset="0"/>
              </a:rPr>
              <a:t>Contexte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2" name="Google Shape;94;p4">
            <a:extLst>
              <a:ext uri="{FF2B5EF4-FFF2-40B4-BE49-F238E27FC236}">
                <a16:creationId xmlns:a16="http://schemas.microsoft.com/office/drawing/2014/main" id="{71F9F6CD-F65B-86EA-73E4-399F4A266828}"/>
              </a:ext>
            </a:extLst>
          </p:cNvPr>
          <p:cNvSpPr txBox="1">
            <a:spLocks/>
          </p:cNvSpPr>
          <p:nvPr/>
        </p:nvSpPr>
        <p:spPr>
          <a:xfrm>
            <a:off x="503701" y="1211493"/>
            <a:ext cx="10912852" cy="205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>
                <a:latin typeface="Century Gothic" panose="020B0502020202020204" pitchFamily="34" charset="0"/>
              </a:rPr>
              <a:t>Cours</a:t>
            </a:r>
            <a:r>
              <a:rPr lang="fr-FR" sz="2400" dirty="0">
                <a:latin typeface="Century Gothic" panose="020B0502020202020204" pitchFamily="34" charset="0"/>
              </a:rPr>
              <a:t> : Thermodynamique – niveau licence, 1</a:t>
            </a:r>
            <a:r>
              <a:rPr lang="fr-FR" sz="2400" baseline="30000" dirty="0">
                <a:latin typeface="Century Gothic" panose="020B0502020202020204" pitchFamily="34" charset="0"/>
              </a:rPr>
              <a:t>ère</a:t>
            </a:r>
            <a:r>
              <a:rPr lang="fr-FR" sz="2400" dirty="0">
                <a:latin typeface="Century Gothic" panose="020B0502020202020204" pitchFamily="34" charset="0"/>
              </a:rPr>
              <a:t> année (Sciences aérospatiales)</a:t>
            </a:r>
          </a:p>
          <a:p>
            <a:r>
              <a:rPr lang="fr-FR" sz="2400" b="1" dirty="0">
                <a:latin typeface="Century Gothic" panose="020B0502020202020204" pitchFamily="34" charset="0"/>
              </a:rPr>
              <a:t>Activité hebdomadaire obligatoire (5 au total)</a:t>
            </a:r>
          </a:p>
          <a:p>
            <a:pPr lvl="1"/>
            <a:r>
              <a:rPr lang="fr-FR" sz="2000" dirty="0">
                <a:latin typeface="Century Gothic" panose="020B0502020202020204" pitchFamily="34" charset="0"/>
              </a:rPr>
              <a:t>Résumé de 2 à 5 concepts clés de la semaine</a:t>
            </a:r>
          </a:p>
          <a:p>
            <a:pPr lvl="1"/>
            <a:r>
              <a:rPr lang="fr-FR" sz="2000" dirty="0">
                <a:latin typeface="Century Gothic" panose="020B0502020202020204" pitchFamily="34" charset="0"/>
              </a:rPr>
              <a:t>Identification des questions / difficultés</a:t>
            </a:r>
          </a:p>
          <a:p>
            <a:pPr marL="457200" lvl="1" indent="0">
              <a:buNone/>
            </a:pPr>
            <a:endParaRPr lang="fr-FR" sz="3200" b="1" dirty="0">
              <a:latin typeface="Century Gothic" panose="020B0502020202020204" pitchFamily="34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5A4424C-257A-CE26-F6E9-BFAF6B9507C9}"/>
              </a:ext>
            </a:extLst>
          </p:cNvPr>
          <p:cNvSpPr/>
          <p:nvPr/>
        </p:nvSpPr>
        <p:spPr>
          <a:xfrm>
            <a:off x="1325246" y="4520884"/>
            <a:ext cx="3856355" cy="151628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Groupe Control (n=110)</a:t>
            </a:r>
          </a:p>
          <a:p>
            <a:pPr algn="ctr"/>
            <a:r>
              <a:rPr lang="fr-FR" dirty="0"/>
              <a:t>Cohorte 2023</a:t>
            </a:r>
          </a:p>
          <a:p>
            <a:pPr algn="ctr"/>
            <a:endParaRPr lang="fr-FR" dirty="0"/>
          </a:p>
          <a:p>
            <a:pPr algn="ctr"/>
            <a:r>
              <a:rPr lang="fr-FR" i="1" dirty="0"/>
              <a:t>Sans soutien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C645CF8-1B50-B4C5-7B77-96E33DE1C70B}"/>
              </a:ext>
            </a:extLst>
          </p:cNvPr>
          <p:cNvSpPr/>
          <p:nvPr/>
        </p:nvSpPr>
        <p:spPr>
          <a:xfrm>
            <a:off x="6802056" y="4562607"/>
            <a:ext cx="3856355" cy="151628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Groupe Expérimental (n=103)</a:t>
            </a:r>
          </a:p>
          <a:p>
            <a:pPr algn="ctr"/>
            <a:r>
              <a:rPr lang="fr-FR" dirty="0"/>
              <a:t>Cohorte 2024</a:t>
            </a:r>
          </a:p>
          <a:p>
            <a:pPr algn="ctr"/>
            <a:endParaRPr lang="fr-FR" dirty="0"/>
          </a:p>
          <a:p>
            <a:pPr algn="ctr"/>
            <a:r>
              <a:rPr lang="fr-FR" i="1" dirty="0"/>
              <a:t>Soutien: SIMBA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A29996F-754C-B4FC-E765-D577DC0C7DF3}"/>
              </a:ext>
            </a:extLst>
          </p:cNvPr>
          <p:cNvSpPr/>
          <p:nvPr/>
        </p:nvSpPr>
        <p:spPr>
          <a:xfrm>
            <a:off x="1325246" y="3431894"/>
            <a:ext cx="9333165" cy="603824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Participants (n=213)</a:t>
            </a:r>
          </a:p>
          <a:p>
            <a:pPr algn="ctr"/>
            <a:r>
              <a:rPr lang="fr-FR" i="1" dirty="0"/>
              <a:t>Sans soutien</a:t>
            </a:r>
          </a:p>
        </p:txBody>
      </p:sp>
      <p:cxnSp>
        <p:nvCxnSpPr>
          <p:cNvPr id="9" name="Connecteur en angle 8">
            <a:extLst>
              <a:ext uri="{FF2B5EF4-FFF2-40B4-BE49-F238E27FC236}">
                <a16:creationId xmlns:a16="http://schemas.microsoft.com/office/drawing/2014/main" id="{030A7CAA-08BA-6571-1D0F-4A344C2604DE}"/>
              </a:ext>
            </a:extLst>
          </p:cNvPr>
          <p:cNvCxnSpPr>
            <a:stCxn id="6" idx="2"/>
            <a:endCxn id="3" idx="0"/>
          </p:cNvCxnSpPr>
          <p:nvPr/>
        </p:nvCxnSpPr>
        <p:spPr>
          <a:xfrm rot="5400000">
            <a:off x="4380044" y="2909099"/>
            <a:ext cx="485166" cy="2738405"/>
          </a:xfrm>
          <a:prstGeom prst="bentConnector3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en angle 9">
            <a:extLst>
              <a:ext uri="{FF2B5EF4-FFF2-40B4-BE49-F238E27FC236}">
                <a16:creationId xmlns:a16="http://schemas.microsoft.com/office/drawing/2014/main" id="{76C7819A-3FA6-7C18-4A37-B4B1747AD73E}"/>
              </a:ext>
            </a:extLst>
          </p:cNvPr>
          <p:cNvCxnSpPr>
            <a:cxnSpLocks/>
            <a:stCxn id="6" idx="2"/>
            <a:endCxn id="5" idx="0"/>
          </p:cNvCxnSpPr>
          <p:nvPr/>
        </p:nvCxnSpPr>
        <p:spPr>
          <a:xfrm rot="16200000" flipH="1">
            <a:off x="7097587" y="2929959"/>
            <a:ext cx="526889" cy="2738405"/>
          </a:xfrm>
          <a:prstGeom prst="bentConnector3">
            <a:avLst>
              <a:gd name="adj1" fmla="val 45607"/>
            </a:avLst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56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57C7D-6B19-42EA-7351-040CBCE96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6CC00FF-5E79-49E5-CF02-59D19B25E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52847" y="6624600"/>
            <a:ext cx="963706" cy="161682"/>
          </a:xfrm>
          <a:prstGeom prst="rect">
            <a:avLst/>
          </a:prstGeom>
        </p:spPr>
        <p:txBody>
          <a:bodyPr/>
          <a:lstStyle/>
          <a:p>
            <a:fld id="{F73807B7-75FE-0A45-AA4F-5348F0763124}" type="slidenum">
              <a:rPr lang="es-ES" smtClean="0"/>
              <a:pPr/>
              <a:t>19</a:t>
            </a:fld>
            <a:endParaRPr lang="es-ES"/>
          </a:p>
        </p:txBody>
      </p:sp>
      <p:sp>
        <p:nvSpPr>
          <p:cNvPr id="11" name="Google Shape;94;p4">
            <a:extLst>
              <a:ext uri="{FF2B5EF4-FFF2-40B4-BE49-F238E27FC236}">
                <a16:creationId xmlns:a16="http://schemas.microsoft.com/office/drawing/2014/main" id="{0FC95A2B-E80E-C6A0-477D-2551DEAE2805}"/>
              </a:ext>
            </a:extLst>
          </p:cNvPr>
          <p:cNvSpPr txBox="1">
            <a:spLocks/>
          </p:cNvSpPr>
          <p:nvPr/>
        </p:nvSpPr>
        <p:spPr>
          <a:xfrm>
            <a:off x="503701" y="374129"/>
            <a:ext cx="10912852" cy="778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SzPts val="3600"/>
              <a:buNone/>
            </a:pPr>
            <a:r>
              <a:rPr lang="fr-FR" sz="3600" b="1" dirty="0">
                <a:latin typeface="Century Gothic" panose="020B0502020202020204" pitchFamily="34" charset="0"/>
              </a:rPr>
              <a:t>Données recueillies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2" name="Google Shape;94;p4">
            <a:extLst>
              <a:ext uri="{FF2B5EF4-FFF2-40B4-BE49-F238E27FC236}">
                <a16:creationId xmlns:a16="http://schemas.microsoft.com/office/drawing/2014/main" id="{2853AA5C-716D-4F41-C318-49D4AD70FF0B}"/>
              </a:ext>
            </a:extLst>
          </p:cNvPr>
          <p:cNvSpPr txBox="1">
            <a:spLocks/>
          </p:cNvSpPr>
          <p:nvPr/>
        </p:nvSpPr>
        <p:spPr>
          <a:xfrm>
            <a:off x="503701" y="1802748"/>
            <a:ext cx="11140431" cy="3579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latin typeface="Century Gothic" panose="020B0502020202020204" pitchFamily="34" charset="0"/>
              </a:rPr>
              <a:t>Connaissances préalables :</a:t>
            </a:r>
            <a:r>
              <a:rPr lang="fr-FR" dirty="0">
                <a:latin typeface="Century Gothic" panose="020B0502020202020204" pitchFamily="34" charset="0"/>
              </a:rPr>
              <a:t> examen des connaissances initiales (semaine 3)</a:t>
            </a:r>
          </a:p>
          <a:p>
            <a:r>
              <a:rPr lang="fr-FR" b="1" dirty="0">
                <a:latin typeface="Century Gothic" panose="020B0502020202020204" pitchFamily="34" charset="0"/>
              </a:rPr>
              <a:t>Notes finales du cours</a:t>
            </a:r>
          </a:p>
          <a:p>
            <a:r>
              <a:rPr lang="fr-FR" b="1" dirty="0">
                <a:latin typeface="Century Gothic" panose="020B0502020202020204" pitchFamily="34" charset="0"/>
              </a:rPr>
              <a:t>Notes des résumés hebdomadaires</a:t>
            </a:r>
            <a:r>
              <a:rPr lang="fr-FR" dirty="0">
                <a:latin typeface="Century Gothic" panose="020B0502020202020204" pitchFamily="34" charset="0"/>
              </a:rPr>
              <a:t> (semaines 4 et 5)</a:t>
            </a:r>
          </a:p>
          <a:p>
            <a:r>
              <a:rPr lang="fr-FR" b="1" dirty="0">
                <a:latin typeface="Century Gothic" panose="020B0502020202020204" pitchFamily="34" charset="0"/>
              </a:rPr>
              <a:t>Engagement :</a:t>
            </a:r>
            <a:r>
              <a:rPr lang="fr-FR" dirty="0">
                <a:latin typeface="Century Gothic" panose="020B0502020202020204" pitchFamily="34" charset="0"/>
              </a:rPr>
              <a:t> activité avec le </a:t>
            </a:r>
            <a:r>
              <a:rPr lang="fr-FR" dirty="0" err="1">
                <a:latin typeface="Century Gothic" panose="020B0502020202020204" pitchFamily="34" charset="0"/>
              </a:rPr>
              <a:t>chatbot</a:t>
            </a:r>
            <a:r>
              <a:rPr lang="fr-FR" dirty="0">
                <a:latin typeface="Century Gothic" panose="020B0502020202020204" pitchFamily="34" charset="0"/>
              </a:rPr>
              <a:t> recueillie à partir des conversations</a:t>
            </a:r>
            <a:endParaRPr lang="fr-FR" sz="18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768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0B9AD-5FDE-00F0-2BF1-70B5DA8CB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3A1D9FD-10AE-CD1C-8B80-5E0B25CD7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52847" y="6624600"/>
            <a:ext cx="963706" cy="161682"/>
          </a:xfrm>
          <a:prstGeom prst="rect">
            <a:avLst/>
          </a:prstGeom>
        </p:spPr>
        <p:txBody>
          <a:bodyPr/>
          <a:lstStyle/>
          <a:p>
            <a:fld id="{F73807B7-75FE-0A45-AA4F-5348F0763124}" type="slidenum">
              <a:rPr lang="es-ES" smtClean="0"/>
              <a:pPr/>
              <a:t>2</a:t>
            </a:fld>
            <a:endParaRPr lang="es-ES"/>
          </a:p>
        </p:txBody>
      </p:sp>
      <p:pic>
        <p:nvPicPr>
          <p:cNvPr id="63490" name="Picture 2">
            <a:extLst>
              <a:ext uri="{FF2B5EF4-FFF2-40B4-BE49-F238E27FC236}">
                <a16:creationId xmlns:a16="http://schemas.microsoft.com/office/drawing/2014/main" id="{ED9B6C48-7680-D96D-16F3-019A97820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2" name="Picture 4">
            <a:extLst>
              <a:ext uri="{FF2B5EF4-FFF2-40B4-BE49-F238E27FC236}">
                <a16:creationId xmlns:a16="http://schemas.microsoft.com/office/drawing/2014/main" id="{1C8FB868-7538-D85C-5198-56D7D3882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244" y="5796207"/>
            <a:ext cx="624840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DA81ECC-E6C4-A1AF-F467-D4DE85FF55D8}"/>
              </a:ext>
            </a:extLst>
          </p:cNvPr>
          <p:cNvSpPr txBox="1"/>
          <p:nvPr/>
        </p:nvSpPr>
        <p:spPr>
          <a:xfrm>
            <a:off x="0" y="20393"/>
            <a:ext cx="8455378" cy="1077218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dirty="0">
                <a:latin typeface="Century Gothic" panose="020B0502020202020204" pitchFamily="34" charset="0"/>
              </a:rPr>
              <a:t>L’IA est partout, elle change notre manière d’apprendre.</a:t>
            </a:r>
          </a:p>
        </p:txBody>
      </p:sp>
    </p:spTree>
    <p:extLst>
      <p:ext uri="{BB962C8B-B14F-4D97-AF65-F5344CB8AC3E}">
        <p14:creationId xmlns:p14="http://schemas.microsoft.com/office/powerpoint/2010/main" val="3849084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C18BD-237C-4795-43D2-7036A2E40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F0474B0-0A8B-6F24-AAEB-A8C7E42EF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52847" y="6624600"/>
            <a:ext cx="963706" cy="161682"/>
          </a:xfrm>
          <a:prstGeom prst="rect">
            <a:avLst/>
          </a:prstGeom>
        </p:spPr>
        <p:txBody>
          <a:bodyPr/>
          <a:lstStyle/>
          <a:p>
            <a:fld id="{F73807B7-75FE-0A45-AA4F-5348F0763124}" type="slidenum">
              <a:rPr lang="es-ES" smtClean="0"/>
              <a:pPr/>
              <a:t>20</a:t>
            </a:fld>
            <a:endParaRPr lang="es-ES"/>
          </a:p>
        </p:txBody>
      </p:sp>
      <p:sp>
        <p:nvSpPr>
          <p:cNvPr id="8" name="Google Shape;94;p4">
            <a:extLst>
              <a:ext uri="{FF2B5EF4-FFF2-40B4-BE49-F238E27FC236}">
                <a16:creationId xmlns:a16="http://schemas.microsoft.com/office/drawing/2014/main" id="{45BA4957-7452-FA7B-45BC-B6F7F96327A0}"/>
              </a:ext>
            </a:extLst>
          </p:cNvPr>
          <p:cNvSpPr txBox="1">
            <a:spLocks/>
          </p:cNvSpPr>
          <p:nvPr/>
        </p:nvSpPr>
        <p:spPr>
          <a:xfrm>
            <a:off x="631023" y="4900650"/>
            <a:ext cx="11140431" cy="1009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>
                <a:latin typeface="Century Gothic" panose="020B0502020202020204" pitchFamily="34" charset="0"/>
              </a:rPr>
              <a:t>Analyse :</a:t>
            </a:r>
            <a:r>
              <a:rPr lang="fr-FR" sz="2400" dirty="0">
                <a:latin typeface="Century Gothic" panose="020B0502020202020204" pitchFamily="34" charset="0"/>
              </a:rPr>
              <a:t> </a:t>
            </a:r>
            <a:r>
              <a:rPr lang="fr-FR" sz="2400" dirty="0" err="1">
                <a:latin typeface="Century Gothic" panose="020B0502020202020204" pitchFamily="34" charset="0"/>
              </a:rPr>
              <a:t>t</a:t>
            </a:r>
            <a:r>
              <a:rPr lang="fr-FR" sz="2400" dirty="0">
                <a:latin typeface="Century Gothic" panose="020B0502020202020204" pitchFamily="34" charset="0"/>
              </a:rPr>
              <a:t>-test, </a:t>
            </a:r>
            <a:r>
              <a:rPr lang="fr-FR" sz="2400" dirty="0" err="1">
                <a:latin typeface="Century Gothic" panose="020B0502020202020204" pitchFamily="34" charset="0"/>
              </a:rPr>
              <a:t>effect</a:t>
            </a:r>
            <a:r>
              <a:rPr lang="fr-FR" sz="2400" dirty="0">
                <a:latin typeface="Century Gothic" panose="020B0502020202020204" pitchFamily="34" charset="0"/>
              </a:rPr>
              <a:t> size, </a:t>
            </a:r>
            <a:r>
              <a:rPr lang="fr-FR" sz="2400" dirty="0" err="1">
                <a:latin typeface="Century Gothic" panose="020B0502020202020204" pitchFamily="34" charset="0"/>
              </a:rPr>
              <a:t>Propensity</a:t>
            </a:r>
            <a:r>
              <a:rPr lang="fr-FR" sz="2400" dirty="0">
                <a:latin typeface="Century Gothic" panose="020B0502020202020204" pitchFamily="34" charset="0"/>
              </a:rPr>
              <a:t> Score Matching</a:t>
            </a:r>
          </a:p>
          <a:p>
            <a:r>
              <a:rPr lang="fr-FR" sz="2400" b="1" dirty="0">
                <a:latin typeface="Century Gothic" panose="020B0502020202020204" pitchFamily="34" charset="0"/>
              </a:rPr>
              <a:t>Effets sur les profils de culture en IA (3 clusters)</a:t>
            </a:r>
            <a:endParaRPr lang="fr-FR" sz="2400" dirty="0">
              <a:latin typeface="Century Gothic" panose="020B050202020202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2E17050-28E3-857B-07F5-E322C2B59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4" y="451108"/>
            <a:ext cx="9796098" cy="4449542"/>
          </a:xfrm>
          <a:prstGeom prst="rect">
            <a:avLst/>
          </a:prstGeom>
        </p:spPr>
      </p:pic>
      <p:sp>
        <p:nvSpPr>
          <p:cNvPr id="13" name="Google Shape;94;p4">
            <a:extLst>
              <a:ext uri="{FF2B5EF4-FFF2-40B4-BE49-F238E27FC236}">
                <a16:creationId xmlns:a16="http://schemas.microsoft.com/office/drawing/2014/main" id="{9A7BCACF-0E48-0127-8F47-B9FF95AA87B7}"/>
              </a:ext>
            </a:extLst>
          </p:cNvPr>
          <p:cNvSpPr txBox="1">
            <a:spLocks/>
          </p:cNvSpPr>
          <p:nvPr/>
        </p:nvSpPr>
        <p:spPr>
          <a:xfrm>
            <a:off x="503701" y="374129"/>
            <a:ext cx="10912852" cy="778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SzPts val="3600"/>
              <a:buNone/>
            </a:pPr>
            <a:r>
              <a:rPr lang="fr-FR" sz="3600" b="1" dirty="0">
                <a:latin typeface="Century Gothic" panose="020B0502020202020204" pitchFamily="34" charset="0"/>
              </a:rPr>
              <a:t>Méthodologie</a:t>
            </a:r>
            <a:endParaRPr lang="en-US" sz="3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9196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FAE59-1A65-0BAB-02AD-D8A841EB6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CF7A901-4A9D-95FE-904C-2E4A47376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52847" y="6624600"/>
            <a:ext cx="963706" cy="161682"/>
          </a:xfrm>
          <a:prstGeom prst="rect">
            <a:avLst/>
          </a:prstGeom>
        </p:spPr>
        <p:txBody>
          <a:bodyPr/>
          <a:lstStyle/>
          <a:p>
            <a:fld id="{F73807B7-75FE-0A45-AA4F-5348F0763124}" type="slidenum">
              <a:rPr lang="es-ES" smtClean="0"/>
              <a:pPr/>
              <a:t>21</a:t>
            </a:fld>
            <a:endParaRPr lang="es-ES"/>
          </a:p>
        </p:txBody>
      </p:sp>
      <p:sp>
        <p:nvSpPr>
          <p:cNvPr id="11" name="Google Shape;94;p4">
            <a:extLst>
              <a:ext uri="{FF2B5EF4-FFF2-40B4-BE49-F238E27FC236}">
                <a16:creationId xmlns:a16="http://schemas.microsoft.com/office/drawing/2014/main" id="{1356034D-7FA9-61B1-98A8-EC14CD9A0DE7}"/>
              </a:ext>
            </a:extLst>
          </p:cNvPr>
          <p:cNvSpPr txBox="1">
            <a:spLocks/>
          </p:cNvSpPr>
          <p:nvPr/>
        </p:nvSpPr>
        <p:spPr>
          <a:xfrm>
            <a:off x="503701" y="374129"/>
            <a:ext cx="10912852" cy="778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SzPts val="3600"/>
              <a:buNone/>
            </a:pPr>
            <a:r>
              <a:rPr lang="fr-FR" sz="3600" b="1" dirty="0">
                <a:latin typeface="Century Gothic" panose="020B0502020202020204" pitchFamily="34" charset="0"/>
              </a:rPr>
              <a:t>Résultats clés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2" name="Google Shape;94;p4">
            <a:extLst>
              <a:ext uri="{FF2B5EF4-FFF2-40B4-BE49-F238E27FC236}">
                <a16:creationId xmlns:a16="http://schemas.microsoft.com/office/drawing/2014/main" id="{7AC17B1A-4010-6F31-FE97-CD5CC98EDB4B}"/>
              </a:ext>
            </a:extLst>
          </p:cNvPr>
          <p:cNvSpPr txBox="1">
            <a:spLocks/>
          </p:cNvSpPr>
          <p:nvPr/>
        </p:nvSpPr>
        <p:spPr>
          <a:xfrm>
            <a:off x="503701" y="1152732"/>
            <a:ext cx="5758203" cy="4495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latin typeface="Century Gothic" panose="020B0502020202020204" pitchFamily="34" charset="0"/>
              </a:rPr>
              <a:t>R1. Entre-cohortes. Aucune différence significative </a:t>
            </a:r>
            <a:r>
              <a:rPr lang="fr-FR" dirty="0">
                <a:latin typeface="Century Gothic" panose="020B0502020202020204" pitchFamily="34" charset="0"/>
              </a:rPr>
              <a:t>dans les </a:t>
            </a:r>
            <a:r>
              <a:rPr lang="fr-FR" b="1" dirty="0">
                <a:latin typeface="Century Gothic" panose="020B0502020202020204" pitchFamily="34" charset="0"/>
              </a:rPr>
              <a:t>notes finales </a:t>
            </a:r>
            <a:r>
              <a:rPr lang="fr-FR" dirty="0">
                <a:latin typeface="Century Gothic" panose="020B0502020202020204" pitchFamily="34" charset="0"/>
              </a:rPr>
              <a:t>normalisées entre cohortes </a:t>
            </a:r>
            <a:r>
              <a:rPr lang="fr-FR" b="1" dirty="0">
                <a:latin typeface="Century Gothic" panose="020B0502020202020204" pitchFamily="34" charset="0"/>
              </a:rPr>
              <a:t>ni dans les résumés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FCDD23F-E66F-D6C2-FDA6-6CAB439F4B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148" y="1317789"/>
            <a:ext cx="63373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7117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2FFAD-BFF7-5B8F-EF0A-39D109BE6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B861980-2FCF-9231-CEDF-8C17E11CE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52847" y="6624600"/>
            <a:ext cx="963706" cy="161682"/>
          </a:xfrm>
          <a:prstGeom prst="rect">
            <a:avLst/>
          </a:prstGeom>
        </p:spPr>
        <p:txBody>
          <a:bodyPr/>
          <a:lstStyle/>
          <a:p>
            <a:fld id="{F73807B7-75FE-0A45-AA4F-5348F0763124}" type="slidenum">
              <a:rPr lang="es-ES" smtClean="0"/>
              <a:pPr/>
              <a:t>22</a:t>
            </a:fld>
            <a:endParaRPr lang="es-ES"/>
          </a:p>
        </p:txBody>
      </p:sp>
      <p:sp>
        <p:nvSpPr>
          <p:cNvPr id="11" name="Google Shape;94;p4">
            <a:extLst>
              <a:ext uri="{FF2B5EF4-FFF2-40B4-BE49-F238E27FC236}">
                <a16:creationId xmlns:a16="http://schemas.microsoft.com/office/drawing/2014/main" id="{F6BC6C6B-5B91-9EF8-6AAE-245A53DBED9E}"/>
              </a:ext>
            </a:extLst>
          </p:cNvPr>
          <p:cNvSpPr txBox="1">
            <a:spLocks/>
          </p:cNvSpPr>
          <p:nvPr/>
        </p:nvSpPr>
        <p:spPr>
          <a:xfrm>
            <a:off x="503701" y="374129"/>
            <a:ext cx="10912852" cy="778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SzPts val="3600"/>
              <a:buNone/>
            </a:pPr>
            <a:r>
              <a:rPr lang="fr-FR" sz="3600" b="1" dirty="0">
                <a:latin typeface="Century Gothic" panose="020B0502020202020204" pitchFamily="34" charset="0"/>
              </a:rPr>
              <a:t>Résultats clés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pic>
        <p:nvPicPr>
          <p:cNvPr id="77826" name="Picture 2">
            <a:extLst>
              <a:ext uri="{FF2B5EF4-FFF2-40B4-BE49-F238E27FC236}">
                <a16:creationId xmlns:a16="http://schemas.microsoft.com/office/drawing/2014/main" id="{32A86670-D325-3D61-6A51-4BDA84E19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5575"/>
            <a:ext cx="12192000" cy="400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6785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C1C43-2074-811F-9A8D-66939244F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0839678-7353-3977-9C24-79674EE82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52847" y="6624600"/>
            <a:ext cx="963706" cy="161682"/>
          </a:xfrm>
          <a:prstGeom prst="rect">
            <a:avLst/>
          </a:prstGeom>
        </p:spPr>
        <p:txBody>
          <a:bodyPr/>
          <a:lstStyle/>
          <a:p>
            <a:fld id="{F73807B7-75FE-0A45-AA4F-5348F0763124}" type="slidenum">
              <a:rPr lang="es-ES" smtClean="0"/>
              <a:pPr/>
              <a:t>23</a:t>
            </a:fld>
            <a:endParaRPr lang="es-ES"/>
          </a:p>
        </p:txBody>
      </p:sp>
      <p:sp>
        <p:nvSpPr>
          <p:cNvPr id="11" name="Google Shape;94;p4">
            <a:extLst>
              <a:ext uri="{FF2B5EF4-FFF2-40B4-BE49-F238E27FC236}">
                <a16:creationId xmlns:a16="http://schemas.microsoft.com/office/drawing/2014/main" id="{85EF756A-5C47-5A99-EED1-F972298AE159}"/>
              </a:ext>
            </a:extLst>
          </p:cNvPr>
          <p:cNvSpPr txBox="1">
            <a:spLocks/>
          </p:cNvSpPr>
          <p:nvPr/>
        </p:nvSpPr>
        <p:spPr>
          <a:xfrm>
            <a:off x="503701" y="374129"/>
            <a:ext cx="10912852" cy="778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SzPts val="3600"/>
              <a:buNone/>
            </a:pPr>
            <a:r>
              <a:rPr lang="fr-FR" sz="3600" b="1" dirty="0">
                <a:latin typeface="Century Gothic" panose="020B0502020202020204" pitchFamily="34" charset="0"/>
              </a:rPr>
              <a:t>Résultats clés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pic>
        <p:nvPicPr>
          <p:cNvPr id="78850" name="Picture 2">
            <a:extLst>
              <a:ext uri="{FF2B5EF4-FFF2-40B4-BE49-F238E27FC236}">
                <a16:creationId xmlns:a16="http://schemas.microsoft.com/office/drawing/2014/main" id="{0B6603CD-ABAB-11D5-8247-857FD3E859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83"/>
          <a:stretch>
            <a:fillRect/>
          </a:stretch>
        </p:blipFill>
        <p:spPr bwMode="auto">
          <a:xfrm>
            <a:off x="7410804" y="374129"/>
            <a:ext cx="4005749" cy="58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94;p4">
            <a:extLst>
              <a:ext uri="{FF2B5EF4-FFF2-40B4-BE49-F238E27FC236}">
                <a16:creationId xmlns:a16="http://schemas.microsoft.com/office/drawing/2014/main" id="{07B50B89-E5DC-7AE0-CB6A-80E80B1F4236}"/>
              </a:ext>
            </a:extLst>
          </p:cNvPr>
          <p:cNvSpPr txBox="1">
            <a:spLocks/>
          </p:cNvSpPr>
          <p:nvPr/>
        </p:nvSpPr>
        <p:spPr>
          <a:xfrm>
            <a:off x="503701" y="1152732"/>
            <a:ext cx="5758203" cy="4495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latin typeface="Century Gothic" panose="020B0502020202020204" pitchFamily="34" charset="0"/>
              </a:rPr>
              <a:t>R1. Entre-cohortes. Aucune différence significative </a:t>
            </a:r>
            <a:r>
              <a:rPr lang="fr-FR" dirty="0">
                <a:latin typeface="Century Gothic" panose="020B0502020202020204" pitchFamily="34" charset="0"/>
              </a:rPr>
              <a:t>dans les </a:t>
            </a:r>
            <a:r>
              <a:rPr lang="fr-FR" b="1" dirty="0">
                <a:latin typeface="Century Gothic" panose="020B0502020202020204" pitchFamily="34" charset="0"/>
              </a:rPr>
              <a:t>notes finales </a:t>
            </a:r>
            <a:r>
              <a:rPr lang="fr-FR" dirty="0">
                <a:latin typeface="Century Gothic" panose="020B0502020202020204" pitchFamily="34" charset="0"/>
              </a:rPr>
              <a:t>normalisées entre cohortes </a:t>
            </a:r>
            <a:r>
              <a:rPr lang="fr-FR" b="1" dirty="0">
                <a:latin typeface="Century Gothic" panose="020B0502020202020204" pitchFamily="34" charset="0"/>
              </a:rPr>
              <a:t>ni dans les résumés</a:t>
            </a:r>
          </a:p>
          <a:p>
            <a:endParaRPr lang="fr-FR" b="1" dirty="0">
              <a:latin typeface="Century Gothic" panose="020B0502020202020204" pitchFamily="34" charset="0"/>
            </a:endParaRPr>
          </a:p>
          <a:p>
            <a:r>
              <a:rPr lang="fr-FR" b="1" dirty="0">
                <a:latin typeface="Century Gothic" panose="020B0502020202020204" pitchFamily="34" charset="0"/>
              </a:rPr>
              <a:t>R2. Cohorte Control. </a:t>
            </a:r>
            <a:r>
              <a:rPr lang="fr-FR" dirty="0">
                <a:latin typeface="Century Gothic" panose="020B0502020202020204" pitchFamily="34" charset="0"/>
              </a:rPr>
              <a:t>Un </a:t>
            </a:r>
            <a:r>
              <a:rPr lang="fr-FR" b="1" dirty="0">
                <a:latin typeface="Century Gothic" panose="020B0502020202020204" pitchFamily="34" charset="0"/>
              </a:rPr>
              <a:t>engagement plus élevé </a:t>
            </a:r>
            <a:r>
              <a:rPr lang="fr-FR" dirty="0">
                <a:latin typeface="Century Gothic" panose="020B0502020202020204" pitchFamily="34" charset="0"/>
              </a:rPr>
              <a:t>est associé à de </a:t>
            </a:r>
            <a:r>
              <a:rPr lang="fr-FR" b="1" dirty="0">
                <a:latin typeface="Century Gothic" panose="020B0502020202020204" pitchFamily="34" charset="0"/>
              </a:rPr>
              <a:t>meilleures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b="1" dirty="0">
                <a:latin typeface="Century Gothic" panose="020B0502020202020204" pitchFamily="34" charset="0"/>
              </a:rPr>
              <a:t>performances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b="1" dirty="0">
                <a:latin typeface="Century Gothic" panose="020B0502020202020204" pitchFamily="34" charset="0"/>
              </a:rPr>
              <a:t>(Q25, Q50)</a:t>
            </a:r>
          </a:p>
        </p:txBody>
      </p:sp>
    </p:spTree>
    <p:extLst>
      <p:ext uri="{BB962C8B-B14F-4D97-AF65-F5344CB8AC3E}">
        <p14:creationId xmlns:p14="http://schemas.microsoft.com/office/powerpoint/2010/main" val="40308910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F6B042-97BB-DD1A-4F3C-1E695C081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3763535-FFA0-7E9E-8363-B90E73A4E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52847" y="6624600"/>
            <a:ext cx="963706" cy="161682"/>
          </a:xfrm>
          <a:prstGeom prst="rect">
            <a:avLst/>
          </a:prstGeom>
        </p:spPr>
        <p:txBody>
          <a:bodyPr/>
          <a:lstStyle/>
          <a:p>
            <a:fld id="{F73807B7-75FE-0A45-AA4F-5348F0763124}" type="slidenum">
              <a:rPr lang="es-ES" smtClean="0"/>
              <a:pPr/>
              <a:t>24</a:t>
            </a:fld>
            <a:endParaRPr lang="es-ES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785986F-D89C-49DF-3C95-B5721B927583}"/>
              </a:ext>
            </a:extLst>
          </p:cNvPr>
          <p:cNvSpPr txBox="1"/>
          <p:nvPr/>
        </p:nvSpPr>
        <p:spPr>
          <a:xfrm>
            <a:off x="208344" y="2395549"/>
            <a:ext cx="11507405" cy="1389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buSzPts val="3600"/>
            </a:pPr>
            <a:r>
              <a:rPr lang="fr-FR" sz="4000" b="1" dirty="0">
                <a:latin typeface="Century Gothic" panose="020B0502020202020204" pitchFamily="34" charset="0"/>
              </a:rPr>
              <a:t>3. Comprendre le processus de métacognition étudiant-IA</a:t>
            </a:r>
          </a:p>
        </p:txBody>
      </p:sp>
    </p:spTree>
    <p:extLst>
      <p:ext uri="{BB962C8B-B14F-4D97-AF65-F5344CB8AC3E}">
        <p14:creationId xmlns:p14="http://schemas.microsoft.com/office/powerpoint/2010/main" val="31181366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EB6F4-1AD5-561A-69C3-40398A235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A156A74-8AC4-9C68-E9F4-807871533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52847" y="6624600"/>
            <a:ext cx="963706" cy="161682"/>
          </a:xfrm>
          <a:prstGeom prst="rect">
            <a:avLst/>
          </a:prstGeom>
        </p:spPr>
        <p:txBody>
          <a:bodyPr/>
          <a:lstStyle/>
          <a:p>
            <a:fld id="{F73807B7-75FE-0A45-AA4F-5348F0763124}" type="slidenum">
              <a:rPr lang="es-ES" smtClean="0"/>
              <a:pPr/>
              <a:t>25</a:t>
            </a:fld>
            <a:endParaRPr lang="es-ES"/>
          </a:p>
        </p:txBody>
      </p:sp>
      <p:sp>
        <p:nvSpPr>
          <p:cNvPr id="11" name="Google Shape;94;p4">
            <a:extLst>
              <a:ext uri="{FF2B5EF4-FFF2-40B4-BE49-F238E27FC236}">
                <a16:creationId xmlns:a16="http://schemas.microsoft.com/office/drawing/2014/main" id="{63A991BE-8011-114D-604C-AAB8A817F3D0}"/>
              </a:ext>
            </a:extLst>
          </p:cNvPr>
          <p:cNvSpPr txBox="1">
            <a:spLocks/>
          </p:cNvSpPr>
          <p:nvPr/>
        </p:nvSpPr>
        <p:spPr>
          <a:xfrm>
            <a:off x="503701" y="374129"/>
            <a:ext cx="10912852" cy="778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SzPts val="3600"/>
              <a:buNone/>
            </a:pPr>
            <a:r>
              <a:rPr lang="fr-FR" sz="3600" b="1" dirty="0">
                <a:latin typeface="Century Gothic" panose="020B0502020202020204" pitchFamily="34" charset="0"/>
              </a:rPr>
              <a:t>Questions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D0165F6-9188-EC08-E5E2-F0C82DB6DFC9}"/>
              </a:ext>
            </a:extLst>
          </p:cNvPr>
          <p:cNvSpPr/>
          <p:nvPr/>
        </p:nvSpPr>
        <p:spPr>
          <a:xfrm>
            <a:off x="210391" y="1780248"/>
            <a:ext cx="3867995" cy="290504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Century Gothic" panose="020B0502020202020204" pitchFamily="34" charset="0"/>
              </a:rPr>
              <a:t>Structure du Dialogue</a:t>
            </a:r>
          </a:p>
          <a:p>
            <a:pPr algn="ctr"/>
            <a:endParaRPr lang="fr-FR" dirty="0">
              <a:latin typeface="Century Gothic" panose="020B0502020202020204" pitchFamily="34" charset="0"/>
            </a:endParaRPr>
          </a:p>
          <a:p>
            <a:pPr algn="ctr"/>
            <a:r>
              <a:rPr lang="fr-FR" dirty="0">
                <a:latin typeface="Century Gothic" panose="020B0502020202020204" pitchFamily="34" charset="0"/>
              </a:rPr>
              <a:t>Q1. Quels sont les schèmes de dialogue qui caractérisent les interactions IA-étudiant?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D4B22EC5-144C-6E56-CD74-745B00302B0A}"/>
              </a:ext>
            </a:extLst>
          </p:cNvPr>
          <p:cNvSpPr/>
          <p:nvPr/>
        </p:nvSpPr>
        <p:spPr>
          <a:xfrm>
            <a:off x="4202463" y="1804524"/>
            <a:ext cx="3641417" cy="290504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Century Gothic" panose="020B0502020202020204" pitchFamily="34" charset="0"/>
              </a:rPr>
              <a:t>Contribution connaissances</a:t>
            </a:r>
          </a:p>
          <a:p>
            <a:pPr algn="ctr"/>
            <a:endParaRPr lang="fr-FR" dirty="0">
              <a:latin typeface="Century Gothic" panose="020B0502020202020204" pitchFamily="34" charset="0"/>
            </a:endParaRPr>
          </a:p>
          <a:p>
            <a:pPr algn="ctr"/>
            <a:r>
              <a:rPr lang="fr-FR" dirty="0">
                <a:latin typeface="Century Gothic" panose="020B0502020202020204" pitchFamily="34" charset="0"/>
              </a:rPr>
              <a:t>Comment les apprenants et les </a:t>
            </a:r>
            <a:r>
              <a:rPr lang="fr-FR" dirty="0" err="1">
                <a:latin typeface="Century Gothic" panose="020B0502020202020204" pitchFamily="34" charset="0"/>
              </a:rPr>
              <a:t>LLMs</a:t>
            </a:r>
            <a:r>
              <a:rPr lang="fr-FR" dirty="0">
                <a:latin typeface="Century Gothic" panose="020B0502020202020204" pitchFamily="34" charset="0"/>
              </a:rPr>
              <a:t> contribuent-ils respectivement à la construction de connaissances?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66868B1-8F2A-F9DD-FD47-9B99E7A6FEFC}"/>
              </a:ext>
            </a:extLst>
          </p:cNvPr>
          <p:cNvSpPr/>
          <p:nvPr/>
        </p:nvSpPr>
        <p:spPr>
          <a:xfrm>
            <a:off x="8202627" y="1804524"/>
            <a:ext cx="3641417" cy="290504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Century Gothic" panose="020B0502020202020204" pitchFamily="34" charset="0"/>
              </a:rPr>
              <a:t>Équilibre conversationnel</a:t>
            </a:r>
          </a:p>
          <a:p>
            <a:pPr algn="ctr"/>
            <a:endParaRPr lang="fr-FR" dirty="0">
              <a:latin typeface="Century Gothic" panose="020B0502020202020204" pitchFamily="34" charset="0"/>
            </a:endParaRPr>
          </a:p>
          <a:p>
            <a:pPr algn="ctr"/>
            <a:r>
              <a:rPr lang="fr-FR" dirty="0">
                <a:latin typeface="Century Gothic" panose="020B0502020202020204" pitchFamily="34" charset="0"/>
              </a:rPr>
              <a:t>Dans quelle mesure les apprenants et les </a:t>
            </a:r>
            <a:r>
              <a:rPr lang="fr-FR" dirty="0" err="1">
                <a:latin typeface="Century Gothic" panose="020B0502020202020204" pitchFamily="34" charset="0"/>
              </a:rPr>
              <a:t>LLMs</a:t>
            </a:r>
            <a:r>
              <a:rPr lang="fr-FR" dirty="0">
                <a:latin typeface="Century Gothic" panose="020B0502020202020204" pitchFamily="34" charset="0"/>
              </a:rPr>
              <a:t> atteignent-ils un équilibre conversationnel?</a:t>
            </a:r>
          </a:p>
        </p:txBody>
      </p:sp>
    </p:spTree>
    <p:extLst>
      <p:ext uri="{BB962C8B-B14F-4D97-AF65-F5344CB8AC3E}">
        <p14:creationId xmlns:p14="http://schemas.microsoft.com/office/powerpoint/2010/main" val="58421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67CAE-42AB-A724-87EC-CB4C0D2EC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A746EE8-EA60-F715-7B23-435F1F7FC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52847" y="6624600"/>
            <a:ext cx="963706" cy="161682"/>
          </a:xfrm>
          <a:prstGeom prst="rect">
            <a:avLst/>
          </a:prstGeom>
        </p:spPr>
        <p:txBody>
          <a:bodyPr/>
          <a:lstStyle/>
          <a:p>
            <a:fld id="{F73807B7-75FE-0A45-AA4F-5348F0763124}" type="slidenum">
              <a:rPr lang="es-ES" smtClean="0"/>
              <a:pPr/>
              <a:t>26</a:t>
            </a:fld>
            <a:endParaRPr lang="es-ES"/>
          </a:p>
        </p:txBody>
      </p:sp>
      <p:sp>
        <p:nvSpPr>
          <p:cNvPr id="11" name="Google Shape;94;p4">
            <a:extLst>
              <a:ext uri="{FF2B5EF4-FFF2-40B4-BE49-F238E27FC236}">
                <a16:creationId xmlns:a16="http://schemas.microsoft.com/office/drawing/2014/main" id="{967F6621-09E2-BC25-60AA-3C38737D9940}"/>
              </a:ext>
            </a:extLst>
          </p:cNvPr>
          <p:cNvSpPr txBox="1">
            <a:spLocks/>
          </p:cNvSpPr>
          <p:nvPr/>
        </p:nvSpPr>
        <p:spPr>
          <a:xfrm>
            <a:off x="503701" y="374129"/>
            <a:ext cx="10912852" cy="778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SzPts val="3600"/>
              <a:buNone/>
            </a:pPr>
            <a:r>
              <a:rPr lang="fr-FR" sz="3600" b="1" dirty="0">
                <a:latin typeface="Century Gothic" panose="020B0502020202020204" pitchFamily="34" charset="0"/>
              </a:rPr>
              <a:t>Méthodologie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F62B4E2-C508-2344-229C-7727A7AB0A9A}"/>
              </a:ext>
            </a:extLst>
          </p:cNvPr>
          <p:cNvSpPr/>
          <p:nvPr/>
        </p:nvSpPr>
        <p:spPr>
          <a:xfrm>
            <a:off x="7928365" y="4020296"/>
            <a:ext cx="3104908" cy="133013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latin typeface="Century Gothic" panose="020B0502020202020204" pitchFamily="34" charset="0"/>
              </a:rPr>
              <a:t>Structure du Dialogue</a:t>
            </a:r>
          </a:p>
          <a:p>
            <a:pPr algn="ctr"/>
            <a:endParaRPr lang="fr-FR" sz="1400" b="1" dirty="0">
              <a:latin typeface="Century Gothic" panose="020B0502020202020204" pitchFamily="34" charset="0"/>
            </a:endParaRPr>
          </a:p>
          <a:p>
            <a:pPr algn="ctr"/>
            <a:r>
              <a:rPr lang="fr-FR" sz="1400" b="1" i="1" dirty="0" err="1">
                <a:latin typeface="Century Gothic" panose="020B0502020202020204" pitchFamily="34" charset="0"/>
              </a:rPr>
              <a:t>Conversational</a:t>
            </a:r>
            <a:r>
              <a:rPr lang="fr-FR" sz="1400" b="1" i="1" dirty="0">
                <a:latin typeface="Century Gothic" panose="020B0502020202020204" pitchFamily="34" charset="0"/>
              </a:rPr>
              <a:t> Management </a:t>
            </a:r>
            <a:r>
              <a:rPr lang="fr-FR" sz="1400" b="1" i="1" dirty="0" err="1">
                <a:latin typeface="Century Gothic" panose="020B0502020202020204" pitchFamily="34" charset="0"/>
              </a:rPr>
              <a:t>Acts</a:t>
            </a:r>
            <a:r>
              <a:rPr lang="fr-FR" sz="1400" b="1" i="1" dirty="0">
                <a:latin typeface="Century Gothic" panose="020B0502020202020204" pitchFamily="34" charset="0"/>
              </a:rPr>
              <a:t> (Del-</a:t>
            </a:r>
            <a:r>
              <a:rPr lang="fr-FR" sz="1400" b="1" i="1" dirty="0" err="1">
                <a:latin typeface="Century Gothic" panose="020B0502020202020204" pitchFamily="34" charset="0"/>
              </a:rPr>
              <a:t>Bosque</a:t>
            </a:r>
            <a:r>
              <a:rPr lang="fr-FR" sz="1400" b="1" i="1" dirty="0">
                <a:latin typeface="Century Gothic" panose="020B0502020202020204" pitchFamily="34" charset="0"/>
              </a:rPr>
              <a:t>-</a:t>
            </a:r>
            <a:r>
              <a:rPr lang="fr-FR" sz="1400" b="1" i="1" dirty="0" err="1">
                <a:latin typeface="Century Gothic" panose="020B0502020202020204" pitchFamily="34" charset="0"/>
              </a:rPr>
              <a:t>Treviño</a:t>
            </a:r>
            <a:r>
              <a:rPr lang="fr-FR" sz="1400" b="1" i="1" dirty="0">
                <a:latin typeface="Century Gothic" panose="020B0502020202020204" pitchFamily="34" charset="0"/>
              </a:rPr>
              <a:t> et al., 2021)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9FF133C8-A67C-BD8C-B3F1-FECDD369D579}"/>
              </a:ext>
            </a:extLst>
          </p:cNvPr>
          <p:cNvSpPr/>
          <p:nvPr/>
        </p:nvSpPr>
        <p:spPr>
          <a:xfrm>
            <a:off x="7928364" y="2586514"/>
            <a:ext cx="3104907" cy="133013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latin typeface="Century Gothic" panose="020B0502020202020204" pitchFamily="34" charset="0"/>
              </a:rPr>
              <a:t>Contribution connaissances</a:t>
            </a:r>
          </a:p>
          <a:p>
            <a:pPr algn="ctr"/>
            <a:endParaRPr lang="fr-FR" sz="1400" b="1" dirty="0">
              <a:latin typeface="Century Gothic" panose="020B0502020202020204" pitchFamily="34" charset="0"/>
            </a:endParaRPr>
          </a:p>
          <a:p>
            <a:pPr algn="ctr"/>
            <a:r>
              <a:rPr lang="fr-FR" sz="1400" b="1" i="1" dirty="0" err="1">
                <a:latin typeface="Century Gothic" panose="020B0502020202020204" pitchFamily="34" charset="0"/>
              </a:rPr>
              <a:t>Epistemic</a:t>
            </a:r>
            <a:r>
              <a:rPr lang="fr-FR" sz="1400" b="1" i="1" dirty="0">
                <a:latin typeface="Century Gothic" panose="020B0502020202020204" pitchFamily="34" charset="0"/>
              </a:rPr>
              <a:t> Stance (Acosta et al., 2024)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F998CB1-8CE9-6DA3-06E3-5AE6B202768C}"/>
              </a:ext>
            </a:extLst>
          </p:cNvPr>
          <p:cNvSpPr/>
          <p:nvPr/>
        </p:nvSpPr>
        <p:spPr>
          <a:xfrm>
            <a:off x="7928365" y="1152732"/>
            <a:ext cx="3104906" cy="133013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latin typeface="Century Gothic" panose="020B0502020202020204" pitchFamily="34" charset="0"/>
              </a:rPr>
              <a:t>Équilibre conversationnel</a:t>
            </a:r>
          </a:p>
          <a:p>
            <a:pPr algn="ctr"/>
            <a:endParaRPr lang="fr-FR" sz="1600" b="1" dirty="0">
              <a:latin typeface="Century Gothic" panose="020B0502020202020204" pitchFamily="34" charset="0"/>
            </a:endParaRPr>
          </a:p>
          <a:p>
            <a:pPr algn="ctr"/>
            <a:r>
              <a:rPr lang="fr-FR" sz="1600" b="1" i="1" dirty="0">
                <a:latin typeface="Century Gothic" panose="020B0502020202020204" pitchFamily="34" charset="0"/>
              </a:rPr>
              <a:t>Dialogue </a:t>
            </a:r>
            <a:r>
              <a:rPr lang="fr-FR" sz="1600" b="1" i="1" dirty="0" err="1">
                <a:latin typeface="Century Gothic" panose="020B0502020202020204" pitchFamily="34" charset="0"/>
              </a:rPr>
              <a:t>Act</a:t>
            </a:r>
            <a:r>
              <a:rPr lang="fr-FR" sz="1600" b="1" i="1" dirty="0">
                <a:latin typeface="Century Gothic" panose="020B0502020202020204" pitchFamily="34" charset="0"/>
              </a:rPr>
              <a:t> Scheme (Lin et al., 2022)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9D2D28B-ED99-D00C-BC74-F9FE64C016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60"/>
          <a:stretch>
            <a:fillRect/>
          </a:stretch>
        </p:blipFill>
        <p:spPr bwMode="auto">
          <a:xfrm>
            <a:off x="503701" y="1783275"/>
            <a:ext cx="2954141" cy="308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3826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36905-5865-0A3E-1EF9-F7AC9D57B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CCB738-B2C5-D6F8-391C-9F54D7D28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52847" y="6624600"/>
            <a:ext cx="963706" cy="161682"/>
          </a:xfrm>
          <a:prstGeom prst="rect">
            <a:avLst/>
          </a:prstGeom>
        </p:spPr>
        <p:txBody>
          <a:bodyPr/>
          <a:lstStyle/>
          <a:p>
            <a:fld id="{F73807B7-75FE-0A45-AA4F-5348F0763124}" type="slidenum">
              <a:rPr lang="es-ES" smtClean="0"/>
              <a:pPr/>
              <a:t>27</a:t>
            </a:fld>
            <a:endParaRPr lang="es-ES"/>
          </a:p>
        </p:txBody>
      </p:sp>
      <p:sp>
        <p:nvSpPr>
          <p:cNvPr id="11" name="Google Shape;94;p4">
            <a:extLst>
              <a:ext uri="{FF2B5EF4-FFF2-40B4-BE49-F238E27FC236}">
                <a16:creationId xmlns:a16="http://schemas.microsoft.com/office/drawing/2014/main" id="{1807DAB3-82FA-B3AA-198B-4D541B325546}"/>
              </a:ext>
            </a:extLst>
          </p:cNvPr>
          <p:cNvSpPr txBox="1">
            <a:spLocks/>
          </p:cNvSpPr>
          <p:nvPr/>
        </p:nvSpPr>
        <p:spPr>
          <a:xfrm>
            <a:off x="503701" y="374129"/>
            <a:ext cx="10912852" cy="778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SzPts val="3600"/>
              <a:buNone/>
            </a:pPr>
            <a:r>
              <a:rPr lang="fr-FR" sz="3600" b="1" dirty="0">
                <a:latin typeface="Century Gothic" panose="020B0502020202020204" pitchFamily="34" charset="0"/>
              </a:rPr>
              <a:t>Méthodologie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6F21EED-1F23-2ADF-529E-C4E2EEF06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23"/>
          <a:stretch>
            <a:fillRect/>
          </a:stretch>
        </p:blipFill>
        <p:spPr bwMode="auto">
          <a:xfrm>
            <a:off x="503702" y="1439037"/>
            <a:ext cx="6718902" cy="421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DBD6621-08F5-C972-A34A-7EA369ECCF78}"/>
              </a:ext>
            </a:extLst>
          </p:cNvPr>
          <p:cNvSpPr txBox="1"/>
          <p:nvPr/>
        </p:nvSpPr>
        <p:spPr>
          <a:xfrm>
            <a:off x="8257296" y="3283137"/>
            <a:ext cx="28891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>
                <a:latin typeface="Century Gothic" panose="020B0502020202020204" pitchFamily="34" charset="0"/>
              </a:rPr>
              <a:t>Process </a:t>
            </a:r>
            <a:r>
              <a:rPr lang="fr-FR" sz="2800" b="1" dirty="0" err="1">
                <a:latin typeface="Century Gothic" panose="020B0502020202020204" pitchFamily="34" charset="0"/>
              </a:rPr>
              <a:t>mining</a:t>
            </a:r>
            <a:endParaRPr lang="fr-FR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1854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518A7-98D1-1344-3DF2-D7466B7EC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2F82B91-62A8-167E-18CA-573D7504D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52847" y="6624600"/>
            <a:ext cx="963706" cy="161682"/>
          </a:xfrm>
          <a:prstGeom prst="rect">
            <a:avLst/>
          </a:prstGeom>
        </p:spPr>
        <p:txBody>
          <a:bodyPr/>
          <a:lstStyle/>
          <a:p>
            <a:fld id="{F73807B7-75FE-0A45-AA4F-5348F0763124}" type="slidenum">
              <a:rPr lang="es-ES" smtClean="0"/>
              <a:pPr/>
              <a:t>28</a:t>
            </a:fld>
            <a:endParaRPr lang="es-ES"/>
          </a:p>
        </p:txBody>
      </p:sp>
      <p:sp>
        <p:nvSpPr>
          <p:cNvPr id="11" name="Google Shape;94;p4">
            <a:extLst>
              <a:ext uri="{FF2B5EF4-FFF2-40B4-BE49-F238E27FC236}">
                <a16:creationId xmlns:a16="http://schemas.microsoft.com/office/drawing/2014/main" id="{9E53829A-1578-B869-9E50-C7456CEADEC3}"/>
              </a:ext>
            </a:extLst>
          </p:cNvPr>
          <p:cNvSpPr txBox="1">
            <a:spLocks/>
          </p:cNvSpPr>
          <p:nvPr/>
        </p:nvSpPr>
        <p:spPr>
          <a:xfrm>
            <a:off x="503701" y="374129"/>
            <a:ext cx="10912852" cy="778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SzPts val="3600"/>
              <a:buNone/>
            </a:pPr>
            <a:r>
              <a:rPr lang="fr-FR" sz="3600" b="1" dirty="0">
                <a:latin typeface="Century Gothic" panose="020B0502020202020204" pitchFamily="34" charset="0"/>
              </a:rPr>
              <a:t>Méthodologie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5EA6ADD-B3C9-9013-803E-B5443D9736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363"/>
          <a:stretch>
            <a:fillRect/>
          </a:stretch>
        </p:blipFill>
        <p:spPr bwMode="auto">
          <a:xfrm>
            <a:off x="503702" y="1439037"/>
            <a:ext cx="9357928" cy="421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1A1DC44-FB5B-8857-D493-8499D8DC88A4}"/>
              </a:ext>
            </a:extLst>
          </p:cNvPr>
          <p:cNvSpPr txBox="1"/>
          <p:nvPr/>
        </p:nvSpPr>
        <p:spPr>
          <a:xfrm>
            <a:off x="10178062" y="3283137"/>
            <a:ext cx="24769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>
                <a:latin typeface="Century Gothic" panose="020B0502020202020204" pitchFamily="34" charset="0"/>
              </a:rPr>
              <a:t>Clustering</a:t>
            </a:r>
            <a:endParaRPr lang="fr-FR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2199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543DC-F472-2EF5-82A9-5C38CCB7D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78D6936-5F7E-5D5C-F503-4CFA1AB12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52847" y="6624600"/>
            <a:ext cx="963706" cy="161682"/>
          </a:xfrm>
          <a:prstGeom prst="rect">
            <a:avLst/>
          </a:prstGeom>
        </p:spPr>
        <p:txBody>
          <a:bodyPr/>
          <a:lstStyle/>
          <a:p>
            <a:fld id="{F73807B7-75FE-0A45-AA4F-5348F0763124}" type="slidenum">
              <a:rPr lang="es-ES" smtClean="0"/>
              <a:pPr/>
              <a:t>29</a:t>
            </a:fld>
            <a:endParaRPr lang="es-ES"/>
          </a:p>
        </p:txBody>
      </p:sp>
      <p:sp>
        <p:nvSpPr>
          <p:cNvPr id="11" name="Google Shape;94;p4">
            <a:extLst>
              <a:ext uri="{FF2B5EF4-FFF2-40B4-BE49-F238E27FC236}">
                <a16:creationId xmlns:a16="http://schemas.microsoft.com/office/drawing/2014/main" id="{E33F2BD4-374C-40EF-7F87-E3289F894D98}"/>
              </a:ext>
            </a:extLst>
          </p:cNvPr>
          <p:cNvSpPr txBox="1">
            <a:spLocks/>
          </p:cNvSpPr>
          <p:nvPr/>
        </p:nvSpPr>
        <p:spPr>
          <a:xfrm>
            <a:off x="503701" y="374129"/>
            <a:ext cx="10912852" cy="778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SzPts val="3600"/>
              <a:buNone/>
            </a:pPr>
            <a:r>
              <a:rPr lang="fr-FR" sz="3600" b="1" dirty="0">
                <a:latin typeface="Century Gothic" panose="020B0502020202020204" pitchFamily="34" charset="0"/>
              </a:rPr>
              <a:t>Résultats préliminaires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1DA65BF-D044-788A-CDF7-73BE7A032543}"/>
              </a:ext>
            </a:extLst>
          </p:cNvPr>
          <p:cNvSpPr txBox="1"/>
          <p:nvPr/>
        </p:nvSpPr>
        <p:spPr>
          <a:xfrm>
            <a:off x="503701" y="1002261"/>
            <a:ext cx="1091285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latin typeface="Century Gothic" panose="020B0502020202020204" pitchFamily="34" charset="0"/>
              </a:rPr>
              <a:t>Structure du dialogue</a:t>
            </a:r>
            <a:br>
              <a:rPr lang="fr-FR" sz="2000" dirty="0">
                <a:latin typeface="Century Gothic" panose="020B0502020202020204" pitchFamily="34" charset="0"/>
              </a:rPr>
            </a:br>
            <a:r>
              <a:rPr lang="fr-FR" sz="2000" dirty="0">
                <a:latin typeface="Century Gothic" panose="020B0502020202020204" pitchFamily="34" charset="0"/>
              </a:rPr>
              <a:t>Différents types d’interactions ont été observés entre le LLM et l’étudiant :</a:t>
            </a:r>
            <a:br>
              <a:rPr lang="fr-FR" sz="2000" dirty="0">
                <a:latin typeface="Century Gothic" panose="020B0502020202020204" pitchFamily="34" charset="0"/>
              </a:rPr>
            </a:br>
            <a:r>
              <a:rPr lang="fr-FR" sz="2000" dirty="0">
                <a:latin typeface="Century Gothic" panose="020B0502020202020204" pitchFamily="34" charset="0"/>
              </a:rPr>
              <a:t>(1) Relation tuteur–étudiant avec le LLM dans un rôle de tuteur ;</a:t>
            </a:r>
            <a:br>
              <a:rPr lang="fr-FR" sz="2000" dirty="0">
                <a:latin typeface="Century Gothic" panose="020B0502020202020204" pitchFamily="34" charset="0"/>
              </a:rPr>
            </a:br>
            <a:r>
              <a:rPr lang="fr-FR" sz="2000" dirty="0">
                <a:latin typeface="Century Gothic" panose="020B0502020202020204" pitchFamily="34" charset="0"/>
              </a:rPr>
              <a:t>(2) Étudiant passif ;</a:t>
            </a:r>
            <a:br>
              <a:rPr lang="fr-FR" sz="2000" dirty="0">
                <a:latin typeface="Century Gothic" panose="020B0502020202020204" pitchFamily="34" charset="0"/>
              </a:rPr>
            </a:br>
            <a:r>
              <a:rPr lang="fr-FR" sz="2000" dirty="0">
                <a:latin typeface="Century Gothic" panose="020B0502020202020204" pitchFamily="34" charset="0"/>
              </a:rPr>
              <a:t>(3) Relation d’égalité entre le LLM et l’étudiant.</a:t>
            </a:r>
          </a:p>
          <a:p>
            <a:endParaRPr lang="fr-FR" sz="2000" dirty="0">
              <a:latin typeface="Century Gothic" panose="020B0502020202020204" pitchFamily="34" charset="0"/>
            </a:endParaRPr>
          </a:p>
          <a:p>
            <a:r>
              <a:rPr lang="fr-FR" sz="2000" b="1" dirty="0">
                <a:latin typeface="Century Gothic" panose="020B0502020202020204" pitchFamily="34" charset="0"/>
              </a:rPr>
              <a:t>Contribution aux connaissances</a:t>
            </a:r>
            <a:br>
              <a:rPr lang="fr-FR" sz="2000" dirty="0">
                <a:latin typeface="Century Gothic" panose="020B0502020202020204" pitchFamily="34" charset="0"/>
              </a:rPr>
            </a:br>
            <a:r>
              <a:rPr lang="fr-FR" sz="2000" dirty="0">
                <a:latin typeface="Century Gothic" panose="020B0502020202020204" pitchFamily="34" charset="0"/>
              </a:rPr>
              <a:t>Trois types de schémas d’interaction liés à la construction des connaissances ont été identifiés :</a:t>
            </a:r>
            <a:br>
              <a:rPr lang="fr-FR" sz="2000" dirty="0">
                <a:latin typeface="Century Gothic" panose="020B0502020202020204" pitchFamily="34" charset="0"/>
              </a:rPr>
            </a:br>
            <a:r>
              <a:rPr lang="fr-FR" sz="2000" dirty="0">
                <a:latin typeface="Century Gothic" panose="020B0502020202020204" pitchFamily="34" charset="0"/>
              </a:rPr>
              <a:t>(1) comblement de lacunes de connaissances ;</a:t>
            </a:r>
            <a:br>
              <a:rPr lang="fr-FR" sz="2000" dirty="0">
                <a:latin typeface="Century Gothic" panose="020B0502020202020204" pitchFamily="34" charset="0"/>
              </a:rPr>
            </a:br>
            <a:r>
              <a:rPr lang="fr-FR" sz="2000" dirty="0">
                <a:latin typeface="Century Gothic" panose="020B0502020202020204" pitchFamily="34" charset="0"/>
              </a:rPr>
              <a:t>(2) contribution de validation ou de confirmation des connaissances ;</a:t>
            </a:r>
            <a:br>
              <a:rPr lang="fr-FR" sz="2000" dirty="0">
                <a:latin typeface="Century Gothic" panose="020B0502020202020204" pitchFamily="34" charset="0"/>
              </a:rPr>
            </a:br>
            <a:r>
              <a:rPr lang="fr-FR" sz="2000" dirty="0">
                <a:latin typeface="Century Gothic" panose="020B0502020202020204" pitchFamily="34" charset="0"/>
              </a:rPr>
              <a:t>(3) absence d’échange de connaissances.</a:t>
            </a:r>
          </a:p>
          <a:p>
            <a:endParaRPr lang="fr-FR" sz="2000" dirty="0">
              <a:latin typeface="Century Gothic" panose="020B0502020202020204" pitchFamily="34" charset="0"/>
            </a:endParaRPr>
          </a:p>
          <a:p>
            <a:r>
              <a:rPr lang="fr-FR" sz="2000" b="1" dirty="0">
                <a:latin typeface="Century Gothic" panose="020B0502020202020204" pitchFamily="34" charset="0"/>
              </a:rPr>
              <a:t>Équilibre conversationnel</a:t>
            </a:r>
            <a:br>
              <a:rPr lang="fr-FR" sz="2000" dirty="0">
                <a:latin typeface="Century Gothic" panose="020B0502020202020204" pitchFamily="34" charset="0"/>
              </a:rPr>
            </a:br>
            <a:r>
              <a:rPr lang="fr-FR" sz="2000" dirty="0">
                <a:latin typeface="Century Gothic" panose="020B0502020202020204" pitchFamily="34" charset="0"/>
              </a:rPr>
              <a:t>Relation asymétrique – le LLM a un rôle dominant dans l’échange, agissant comme un tuteur.</a:t>
            </a:r>
          </a:p>
        </p:txBody>
      </p:sp>
    </p:spTree>
    <p:extLst>
      <p:ext uri="{BB962C8B-B14F-4D97-AF65-F5344CB8AC3E}">
        <p14:creationId xmlns:p14="http://schemas.microsoft.com/office/powerpoint/2010/main" val="234143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3AA9F-56C5-2AEA-DBE5-8E6EDE036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BAA90A4-6D3D-3E74-1514-F4B596CAB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52847" y="6624600"/>
            <a:ext cx="963706" cy="161682"/>
          </a:xfrm>
          <a:prstGeom prst="rect">
            <a:avLst/>
          </a:prstGeom>
        </p:spPr>
        <p:txBody>
          <a:bodyPr/>
          <a:lstStyle/>
          <a:p>
            <a:fld id="{F73807B7-75FE-0A45-AA4F-5348F0763124}" type="slidenum">
              <a:rPr lang="es-ES" smtClean="0"/>
              <a:pPr/>
              <a:t>3</a:t>
            </a:fld>
            <a:endParaRPr lang="es-E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B5D87C2-A4C8-97BA-141D-CBDC1416D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1" y="383391"/>
            <a:ext cx="11582400" cy="554952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B617550-F755-E5F5-44E3-4362B5E82FF9}"/>
              </a:ext>
            </a:extLst>
          </p:cNvPr>
          <p:cNvSpPr txBox="1"/>
          <p:nvPr/>
        </p:nvSpPr>
        <p:spPr>
          <a:xfrm>
            <a:off x="3183467" y="6120666"/>
            <a:ext cx="8703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Chatterji, A., Cunningham, </a:t>
            </a:r>
            <a:r>
              <a:rPr lang="fr-FR" sz="1600" dirty="0" err="1"/>
              <a:t>T</a:t>
            </a:r>
            <a:r>
              <a:rPr lang="fr-FR" sz="1600" dirty="0"/>
              <a:t>., Deming, D. J., </a:t>
            </a:r>
            <a:r>
              <a:rPr lang="fr-FR" sz="1600" dirty="0" err="1"/>
              <a:t>Hitzig</a:t>
            </a:r>
            <a:r>
              <a:rPr lang="fr-FR" sz="1600" dirty="0"/>
              <a:t>, Z., </a:t>
            </a:r>
            <a:r>
              <a:rPr lang="fr-FR" sz="1600" dirty="0" err="1"/>
              <a:t>Ong</a:t>
            </a:r>
            <a:r>
              <a:rPr lang="fr-FR" sz="1600" dirty="0"/>
              <a:t>, C., Shan, C. Y., &amp; Wadman, K. (2025). How People Use </a:t>
            </a:r>
            <a:r>
              <a:rPr lang="fr-FR" sz="1600" dirty="0" err="1"/>
              <a:t>ChatGPT</a:t>
            </a:r>
            <a:r>
              <a:rPr lang="fr-FR" sz="1600" dirty="0"/>
              <a:t>. https://</a:t>
            </a:r>
            <a:r>
              <a:rPr lang="fr-FR" sz="1600" dirty="0" err="1"/>
              <a:t>www.nber.org</a:t>
            </a:r>
            <a:r>
              <a:rPr lang="fr-FR" sz="1600" dirty="0"/>
              <a:t>/</a:t>
            </a:r>
            <a:r>
              <a:rPr lang="fr-FR" sz="1600" dirty="0" err="1"/>
              <a:t>papers</a:t>
            </a:r>
            <a:r>
              <a:rPr lang="fr-FR" sz="1600" dirty="0"/>
              <a:t>/w34255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58D3CFA-8DEF-62AB-DC27-39FD208215DC}"/>
              </a:ext>
            </a:extLst>
          </p:cNvPr>
          <p:cNvSpPr txBox="1"/>
          <p:nvPr/>
        </p:nvSpPr>
        <p:spPr>
          <a:xfrm>
            <a:off x="4321486" y="152558"/>
            <a:ext cx="3213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entury Gothic" panose="020B0502020202020204" pitchFamily="34" charset="0"/>
              </a:rPr>
              <a:t>Dépendance à l’IA </a:t>
            </a:r>
            <a:endParaRPr lang="fr-FR" sz="28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6068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46DA8-2506-6B15-2A92-BBEEF52A5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7E70062-AA7B-AD24-5369-17C615639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52847" y="6624600"/>
            <a:ext cx="963706" cy="161682"/>
          </a:xfrm>
          <a:prstGeom prst="rect">
            <a:avLst/>
          </a:prstGeom>
        </p:spPr>
        <p:txBody>
          <a:bodyPr/>
          <a:lstStyle/>
          <a:p>
            <a:fld id="{F73807B7-75FE-0A45-AA4F-5348F0763124}" type="slidenum">
              <a:rPr lang="es-ES" smtClean="0"/>
              <a:pPr/>
              <a:t>30</a:t>
            </a:fld>
            <a:endParaRPr lang="es-ES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2FC9767-051B-8B15-C831-1E624446F988}"/>
              </a:ext>
            </a:extLst>
          </p:cNvPr>
          <p:cNvSpPr txBox="1"/>
          <p:nvPr/>
        </p:nvSpPr>
        <p:spPr>
          <a:xfrm>
            <a:off x="208344" y="2395549"/>
            <a:ext cx="11507405" cy="711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buSzPts val="3600"/>
            </a:pPr>
            <a:r>
              <a:rPr lang="fr-FR" sz="4000" b="1" dirty="0">
                <a:latin typeface="Century Gothic" panose="020B0502020202020204" pitchFamily="34" charset="0"/>
              </a:rPr>
              <a:t>3. Leçons apprises et défis</a:t>
            </a:r>
          </a:p>
        </p:txBody>
      </p:sp>
    </p:spTree>
    <p:extLst>
      <p:ext uri="{BB962C8B-B14F-4D97-AF65-F5344CB8AC3E}">
        <p14:creationId xmlns:p14="http://schemas.microsoft.com/office/powerpoint/2010/main" val="8856500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5ADA9-B7F7-DC5F-1F07-7EC4C3FD7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5464320-7BD0-4842-F132-B3F42AA33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52847" y="6624600"/>
            <a:ext cx="963706" cy="161682"/>
          </a:xfrm>
          <a:prstGeom prst="rect">
            <a:avLst/>
          </a:prstGeom>
        </p:spPr>
        <p:txBody>
          <a:bodyPr/>
          <a:lstStyle/>
          <a:p>
            <a:fld id="{F73807B7-75FE-0A45-AA4F-5348F0763124}" type="slidenum">
              <a:rPr lang="es-ES" smtClean="0"/>
              <a:pPr/>
              <a:t>31</a:t>
            </a:fld>
            <a:endParaRPr lang="es-ES"/>
          </a:p>
        </p:txBody>
      </p:sp>
      <p:sp>
        <p:nvSpPr>
          <p:cNvPr id="11" name="Google Shape;94;p4">
            <a:extLst>
              <a:ext uri="{FF2B5EF4-FFF2-40B4-BE49-F238E27FC236}">
                <a16:creationId xmlns:a16="http://schemas.microsoft.com/office/drawing/2014/main" id="{9CB33524-0BB4-7DAC-8CCF-419AFD1924E0}"/>
              </a:ext>
            </a:extLst>
          </p:cNvPr>
          <p:cNvSpPr txBox="1">
            <a:spLocks/>
          </p:cNvSpPr>
          <p:nvPr/>
        </p:nvSpPr>
        <p:spPr>
          <a:xfrm>
            <a:off x="503701" y="396227"/>
            <a:ext cx="10912852" cy="778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SzPts val="3600"/>
              <a:buNone/>
            </a:pPr>
            <a:r>
              <a:rPr lang="fr-FR" sz="3600" b="1" dirty="0">
                <a:latin typeface="Century Gothic" panose="020B0502020202020204" pitchFamily="34" charset="0"/>
              </a:rPr>
              <a:t>Leçons apprises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2" name="Google Shape;94;p4">
            <a:extLst>
              <a:ext uri="{FF2B5EF4-FFF2-40B4-BE49-F238E27FC236}">
                <a16:creationId xmlns:a16="http://schemas.microsoft.com/office/drawing/2014/main" id="{2344CC8D-09EB-1887-7BA7-DF49F5B7188E}"/>
              </a:ext>
            </a:extLst>
          </p:cNvPr>
          <p:cNvSpPr txBox="1">
            <a:spLocks/>
          </p:cNvSpPr>
          <p:nvPr/>
        </p:nvSpPr>
        <p:spPr>
          <a:xfrm>
            <a:off x="503701" y="1466143"/>
            <a:ext cx="10912852" cy="2622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rabicPeriod"/>
            </a:pPr>
            <a:r>
              <a:rPr lang="fr-FR" sz="3200" b="1" dirty="0">
                <a:latin typeface="Century Gothic" panose="020B0502020202020204" pitchFamily="34" charset="0"/>
              </a:rPr>
              <a:t>Structurer la conversation </a:t>
            </a:r>
            <a:r>
              <a:rPr lang="fr-FR" sz="3200" dirty="0">
                <a:latin typeface="Century Gothic" panose="020B0502020202020204" pitchFamily="34" charset="0"/>
              </a:rPr>
              <a:t>est </a:t>
            </a:r>
            <a:r>
              <a:rPr lang="fr-FR" sz="3200" b="1" dirty="0">
                <a:latin typeface="Century Gothic" panose="020B0502020202020204" pitchFamily="34" charset="0"/>
              </a:rPr>
              <a:t>nécessaire</a:t>
            </a:r>
            <a:r>
              <a:rPr lang="fr-FR" sz="3200" dirty="0">
                <a:latin typeface="Century Gothic" panose="020B0502020202020204" pitchFamily="34" charset="0"/>
              </a:rPr>
              <a:t>, mais </a:t>
            </a:r>
            <a:r>
              <a:rPr lang="fr-FR" sz="3200" b="1" dirty="0">
                <a:latin typeface="Century Gothic" panose="020B0502020202020204" pitchFamily="34" charset="0"/>
              </a:rPr>
              <a:t>pas suffisant</a:t>
            </a:r>
            <a:r>
              <a:rPr lang="fr-FR" sz="3200" dirty="0">
                <a:latin typeface="Century Gothic" panose="020B0502020202020204" pitchFamily="34" charset="0"/>
              </a:rPr>
              <a:t> pour observer des améliorations systématiques de l’apprentissage.</a:t>
            </a:r>
          </a:p>
          <a:p>
            <a:pPr marL="514350" indent="-514350">
              <a:buAutoNum type="arabicPeriod"/>
            </a:pPr>
            <a:r>
              <a:rPr lang="fr-FR" sz="3200" dirty="0">
                <a:latin typeface="Century Gothic" panose="020B0502020202020204" pitchFamily="34" charset="0"/>
              </a:rPr>
              <a:t>Une </a:t>
            </a:r>
            <a:r>
              <a:rPr lang="fr-FR" sz="3200" b="1" dirty="0">
                <a:latin typeface="Century Gothic" panose="020B0502020202020204" pitchFamily="34" charset="0"/>
              </a:rPr>
              <a:t>interaction </a:t>
            </a:r>
            <a:r>
              <a:rPr lang="fr-FR" sz="3200" b="1" i="1" dirty="0">
                <a:latin typeface="Century Gothic" panose="020B0502020202020204" pitchFamily="34" charset="0"/>
              </a:rPr>
              <a:t>plus active </a:t>
            </a:r>
            <a:r>
              <a:rPr lang="fr-FR" sz="3200" dirty="0">
                <a:latin typeface="Century Gothic" panose="020B0502020202020204" pitchFamily="34" charset="0"/>
              </a:rPr>
              <a:t>entraîne certaines améliorations de l’apprentissage.</a:t>
            </a:r>
          </a:p>
          <a:p>
            <a:pPr marL="514350" indent="-514350">
              <a:buAutoNum type="arabicPeriod"/>
            </a:pPr>
            <a:r>
              <a:rPr lang="fr-FR" sz="3200" dirty="0">
                <a:latin typeface="Century Gothic" panose="020B0502020202020204" pitchFamily="34" charset="0"/>
              </a:rPr>
              <a:t>Les </a:t>
            </a:r>
            <a:r>
              <a:rPr lang="fr-FR" sz="3200" b="1" dirty="0">
                <a:latin typeface="Century Gothic" panose="020B0502020202020204" pitchFamily="34" charset="0"/>
              </a:rPr>
              <a:t>interactions diffèrent entre les étudiants</a:t>
            </a:r>
            <a:r>
              <a:rPr lang="fr-FR" sz="3200" dirty="0">
                <a:latin typeface="Century Gothic" panose="020B0502020202020204" pitchFamily="34" charset="0"/>
              </a:rPr>
              <a:t>, et le </a:t>
            </a:r>
            <a:r>
              <a:rPr lang="fr-FR" sz="3200" b="1" dirty="0">
                <a:latin typeface="Century Gothic" panose="020B0502020202020204" pitchFamily="34" charset="0"/>
              </a:rPr>
              <a:t>rôle de la machine</a:t>
            </a:r>
            <a:r>
              <a:rPr lang="fr-FR" sz="3200" dirty="0">
                <a:latin typeface="Century Gothic" panose="020B0502020202020204" pitchFamily="34" charset="0"/>
              </a:rPr>
              <a:t> en tant que </a:t>
            </a:r>
            <a:r>
              <a:rPr lang="fr-FR" sz="3200" b="1" dirty="0">
                <a:latin typeface="Century Gothic" panose="020B0502020202020204" pitchFamily="34" charset="0"/>
              </a:rPr>
              <a:t>tuteur</a:t>
            </a:r>
            <a:r>
              <a:rPr lang="fr-FR" sz="3200" dirty="0">
                <a:latin typeface="Century Gothic" panose="020B0502020202020204" pitchFamily="34" charset="0"/>
              </a:rPr>
              <a:t> demeure </a:t>
            </a:r>
            <a:r>
              <a:rPr lang="fr-FR" sz="3200" b="1" dirty="0">
                <a:latin typeface="Century Gothic" panose="020B0502020202020204" pitchFamily="34" charset="0"/>
              </a:rPr>
              <a:t>prédominant</a:t>
            </a:r>
            <a:r>
              <a:rPr lang="fr-FR" sz="3200" dirty="0"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01844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95A9D-E714-FC3C-0F33-B87DE1937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7902AF7-FC86-D998-FA17-1B39BAD1E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52847" y="6624600"/>
            <a:ext cx="963706" cy="161682"/>
          </a:xfrm>
          <a:prstGeom prst="rect">
            <a:avLst/>
          </a:prstGeom>
        </p:spPr>
        <p:txBody>
          <a:bodyPr/>
          <a:lstStyle/>
          <a:p>
            <a:fld id="{F73807B7-75FE-0A45-AA4F-5348F0763124}" type="slidenum">
              <a:rPr lang="es-ES" smtClean="0"/>
              <a:pPr/>
              <a:t>32</a:t>
            </a:fld>
            <a:endParaRPr lang="es-ES"/>
          </a:p>
        </p:txBody>
      </p:sp>
      <p:sp>
        <p:nvSpPr>
          <p:cNvPr id="11" name="Google Shape;94;p4">
            <a:extLst>
              <a:ext uri="{FF2B5EF4-FFF2-40B4-BE49-F238E27FC236}">
                <a16:creationId xmlns:a16="http://schemas.microsoft.com/office/drawing/2014/main" id="{16BB3F1A-9FF2-D5BD-2B06-288A945A00A9}"/>
              </a:ext>
            </a:extLst>
          </p:cNvPr>
          <p:cNvSpPr txBox="1">
            <a:spLocks/>
          </p:cNvSpPr>
          <p:nvPr/>
        </p:nvSpPr>
        <p:spPr>
          <a:xfrm>
            <a:off x="503701" y="557909"/>
            <a:ext cx="11440143" cy="41297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SzPts val="3600"/>
              <a:buNone/>
            </a:pPr>
            <a:r>
              <a:rPr lang="fr-FR" sz="3600" b="1" dirty="0">
                <a:latin typeface="Century Gothic" panose="020B0502020202020204" pitchFamily="34" charset="0"/>
              </a:rPr>
              <a:t>Défi #1: </a:t>
            </a:r>
            <a:r>
              <a:rPr lang="fr-FR" sz="3600" dirty="0">
                <a:latin typeface="Century Gothic" panose="020B0502020202020204" pitchFamily="34" charset="0"/>
              </a:rPr>
              <a:t>Développer les capacités de métacognition et l’esprit critique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2" name="Google Shape;94;p4">
            <a:extLst>
              <a:ext uri="{FF2B5EF4-FFF2-40B4-BE49-F238E27FC236}">
                <a16:creationId xmlns:a16="http://schemas.microsoft.com/office/drawing/2014/main" id="{14FCEFC6-D082-EF2E-B403-2534C710FFB5}"/>
              </a:ext>
            </a:extLst>
          </p:cNvPr>
          <p:cNvSpPr txBox="1">
            <a:spLocks/>
          </p:cNvSpPr>
          <p:nvPr/>
        </p:nvSpPr>
        <p:spPr>
          <a:xfrm>
            <a:off x="503701" y="1174830"/>
            <a:ext cx="10912852" cy="2622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200" b="1" dirty="0">
                <a:latin typeface="Century Gothic" panose="020B0502020202020204" pitchFamily="34" charset="0"/>
              </a:rPr>
              <a:t>ANITI : Expérimentation de formation à grande échelle (1.500 étudiants de la FSI de l’UT)</a:t>
            </a:r>
          </a:p>
          <a:p>
            <a:r>
              <a:rPr lang="fr-FR" sz="3200" dirty="0">
                <a:latin typeface="Century Gothic" panose="020B0502020202020204" pitchFamily="34" charset="0"/>
              </a:rPr>
              <a:t>Cours </a:t>
            </a:r>
            <a:r>
              <a:rPr lang="fr-FR" sz="3200" i="1" dirty="0">
                <a:latin typeface="Century Gothic" panose="020B0502020202020204" pitchFamily="34" charset="0"/>
              </a:rPr>
              <a:t>Devenir étudiant</a:t>
            </a:r>
            <a:r>
              <a:rPr lang="fr-FR" sz="3200" dirty="0">
                <a:latin typeface="Century Gothic" panose="020B0502020202020204" pitchFamily="34" charset="0"/>
              </a:rPr>
              <a:t> dédié à la formation sur l’usage de l’IA générative (1 CM &amp; 1 TP)</a:t>
            </a:r>
          </a:p>
          <a:p>
            <a:r>
              <a:rPr lang="fr-FR" sz="3200" dirty="0">
                <a:latin typeface="Century Gothic" panose="020B0502020202020204" pitchFamily="34" charset="0"/>
              </a:rPr>
              <a:t>Modèle d’usage critique</a:t>
            </a:r>
            <a:endParaRPr lang="fr-FR" sz="3200" b="1" dirty="0">
              <a:latin typeface="Century Gothic" panose="020B0502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D3B56C8-C3A2-BE01-4EF3-E1E819D669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346" y="3429000"/>
            <a:ext cx="5585624" cy="306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684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B8A96-2818-8D38-83A3-DE8B17BF0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19C63F5-4B98-C870-512D-493211BF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52847" y="6624600"/>
            <a:ext cx="963706" cy="161682"/>
          </a:xfrm>
          <a:prstGeom prst="rect">
            <a:avLst/>
          </a:prstGeom>
        </p:spPr>
        <p:txBody>
          <a:bodyPr/>
          <a:lstStyle/>
          <a:p>
            <a:fld id="{F73807B7-75FE-0A45-AA4F-5348F0763124}" type="slidenum">
              <a:rPr lang="es-ES" smtClean="0"/>
              <a:pPr/>
              <a:t>33</a:t>
            </a:fld>
            <a:endParaRPr lang="es-ES"/>
          </a:p>
        </p:txBody>
      </p:sp>
      <p:sp>
        <p:nvSpPr>
          <p:cNvPr id="11" name="Google Shape;94;p4">
            <a:extLst>
              <a:ext uri="{FF2B5EF4-FFF2-40B4-BE49-F238E27FC236}">
                <a16:creationId xmlns:a16="http://schemas.microsoft.com/office/drawing/2014/main" id="{D5C7C58C-BDBD-4457-47A2-91F51E3E3986}"/>
              </a:ext>
            </a:extLst>
          </p:cNvPr>
          <p:cNvSpPr txBox="1">
            <a:spLocks/>
          </p:cNvSpPr>
          <p:nvPr/>
        </p:nvSpPr>
        <p:spPr>
          <a:xfrm>
            <a:off x="503701" y="557909"/>
            <a:ext cx="11440143" cy="41297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SzPts val="3600"/>
              <a:buNone/>
            </a:pPr>
            <a:r>
              <a:rPr lang="fr-FR" sz="3600" b="1" dirty="0">
                <a:latin typeface="Century Gothic" panose="020B0502020202020204" pitchFamily="34" charset="0"/>
              </a:rPr>
              <a:t>Défi #3 </a:t>
            </a:r>
            <a:r>
              <a:rPr lang="fr-FR" sz="3600" dirty="0">
                <a:latin typeface="Century Gothic" panose="020B0502020202020204" pitchFamily="34" charset="0"/>
              </a:rPr>
              <a:t>: Changer nos pratiques pédagogiques, vers l’expérimentation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SzPts val="3600"/>
              <a:buNone/>
            </a:pP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2" name="Google Shape;94;p4">
            <a:extLst>
              <a:ext uri="{FF2B5EF4-FFF2-40B4-BE49-F238E27FC236}">
                <a16:creationId xmlns:a16="http://schemas.microsoft.com/office/drawing/2014/main" id="{4BFD24CF-87CB-5900-84E7-404D4951DDB9}"/>
              </a:ext>
            </a:extLst>
          </p:cNvPr>
          <p:cNvSpPr txBox="1">
            <a:spLocks/>
          </p:cNvSpPr>
          <p:nvPr/>
        </p:nvSpPr>
        <p:spPr>
          <a:xfrm>
            <a:off x="503701" y="2326476"/>
            <a:ext cx="10912852" cy="2285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b="1" dirty="0">
                <a:latin typeface="Century Gothic" panose="020B0502020202020204" pitchFamily="34" charset="0"/>
              </a:rPr>
              <a:t>Pédagogie centrée en l’usage critique de l’IA</a:t>
            </a:r>
            <a:r>
              <a:rPr lang="fr-FR" sz="3200" dirty="0">
                <a:latin typeface="Century Gothic" panose="020B0502020202020204" pitchFamily="34" charset="0"/>
              </a:rPr>
              <a:t> par métier</a:t>
            </a:r>
          </a:p>
          <a:p>
            <a:r>
              <a:rPr lang="fr-FR" sz="3200" dirty="0">
                <a:latin typeface="Century Gothic" panose="020B0502020202020204" pitchFamily="34" charset="0"/>
              </a:rPr>
              <a:t>Expérimentation </a:t>
            </a:r>
            <a:r>
              <a:rPr lang="fr-FR" sz="3200" b="1" dirty="0">
                <a:latin typeface="Century Gothic" panose="020B0502020202020204" pitchFamily="34" charset="0"/>
              </a:rPr>
              <a:t>long-terme</a:t>
            </a:r>
          </a:p>
          <a:p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6069261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7F5DD-DF0F-8C7E-30D2-93584A0F4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C4BE5FD-B6F3-660C-BFEF-243E3EF8D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52847" y="6624600"/>
            <a:ext cx="963706" cy="161682"/>
          </a:xfrm>
          <a:prstGeom prst="rect">
            <a:avLst/>
          </a:prstGeom>
        </p:spPr>
        <p:txBody>
          <a:bodyPr/>
          <a:lstStyle/>
          <a:p>
            <a:fld id="{F73807B7-75FE-0A45-AA4F-5348F0763124}" type="slidenum">
              <a:rPr lang="es-ES" smtClean="0"/>
              <a:pPr/>
              <a:t>34</a:t>
            </a:fld>
            <a:endParaRPr lang="es-ES"/>
          </a:p>
        </p:txBody>
      </p:sp>
      <p:sp>
        <p:nvSpPr>
          <p:cNvPr id="11" name="Google Shape;94;p4">
            <a:extLst>
              <a:ext uri="{FF2B5EF4-FFF2-40B4-BE49-F238E27FC236}">
                <a16:creationId xmlns:a16="http://schemas.microsoft.com/office/drawing/2014/main" id="{09D932D6-9746-1078-6036-02FC82664AE0}"/>
              </a:ext>
            </a:extLst>
          </p:cNvPr>
          <p:cNvSpPr txBox="1">
            <a:spLocks/>
          </p:cNvSpPr>
          <p:nvPr/>
        </p:nvSpPr>
        <p:spPr>
          <a:xfrm>
            <a:off x="503701" y="557909"/>
            <a:ext cx="11440143" cy="41297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SzPts val="3600"/>
              <a:buNone/>
            </a:pPr>
            <a:r>
              <a:rPr lang="fr-FR" sz="3600" b="1" dirty="0">
                <a:latin typeface="Century Gothic" panose="020B0502020202020204" pitchFamily="34" charset="0"/>
              </a:rPr>
              <a:t>Défi #3 </a:t>
            </a:r>
            <a:r>
              <a:rPr lang="fr-FR" sz="3600" dirty="0">
                <a:latin typeface="Century Gothic" panose="020B0502020202020204" pitchFamily="34" charset="0"/>
              </a:rPr>
              <a:t>: Renforcer les capacités d’IA dans nos institutions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SzPts val="3600"/>
              <a:buNone/>
            </a:pP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2" name="Google Shape;94;p4">
            <a:extLst>
              <a:ext uri="{FF2B5EF4-FFF2-40B4-BE49-F238E27FC236}">
                <a16:creationId xmlns:a16="http://schemas.microsoft.com/office/drawing/2014/main" id="{F4BFAC87-6903-CFE2-EC29-E7A521D50341}"/>
              </a:ext>
            </a:extLst>
          </p:cNvPr>
          <p:cNvSpPr txBox="1">
            <a:spLocks/>
          </p:cNvSpPr>
          <p:nvPr/>
        </p:nvSpPr>
        <p:spPr>
          <a:xfrm>
            <a:off x="503701" y="1174831"/>
            <a:ext cx="10912852" cy="147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>
                <a:latin typeface="Century Gothic" panose="020B0502020202020204" pitchFamily="34" charset="0"/>
              </a:rPr>
              <a:t>Transformation institutionnelle</a:t>
            </a:r>
          </a:p>
          <a:p>
            <a:r>
              <a:rPr lang="fr-FR" sz="3200" dirty="0">
                <a:latin typeface="Century Gothic" panose="020B0502020202020204" pitchFamily="34" charset="0"/>
              </a:rPr>
              <a:t>Formation d’enseignants et étudiants</a:t>
            </a:r>
          </a:p>
          <a:p>
            <a:endParaRPr lang="fr-FR" sz="32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CEAFDEE-751E-5031-8438-27815A9719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67" y="3429000"/>
            <a:ext cx="9536898" cy="180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318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0B31F-8D62-57FA-B143-F68ACA1B4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0F8FA48-08E3-EC99-68ED-F48BE450D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52847" y="6624600"/>
            <a:ext cx="963706" cy="161682"/>
          </a:xfrm>
          <a:prstGeom prst="rect">
            <a:avLst/>
          </a:prstGeom>
        </p:spPr>
        <p:txBody>
          <a:bodyPr/>
          <a:lstStyle/>
          <a:p>
            <a:fld id="{F73807B7-75FE-0A45-AA4F-5348F0763124}" type="slidenum">
              <a:rPr lang="es-ES" smtClean="0"/>
              <a:pPr/>
              <a:t>35</a:t>
            </a:fld>
            <a:endParaRPr lang="es-ES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9405C59-EC5F-B489-529E-2FC07EC5D5AD}"/>
              </a:ext>
            </a:extLst>
          </p:cNvPr>
          <p:cNvSpPr txBox="1"/>
          <p:nvPr/>
        </p:nvSpPr>
        <p:spPr>
          <a:xfrm>
            <a:off x="3149308" y="6246329"/>
            <a:ext cx="82672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Collins, K. M., </a:t>
            </a:r>
            <a:r>
              <a:rPr lang="fr-FR" sz="1100" dirty="0" err="1"/>
              <a:t>Sucholutsky</a:t>
            </a:r>
            <a:r>
              <a:rPr lang="fr-FR" sz="1100" dirty="0"/>
              <a:t>, I., Bhatt, U., Chandra, K., Wong, L., Lee, M., ... &amp; Griffiths, </a:t>
            </a:r>
            <a:r>
              <a:rPr lang="fr-FR" sz="1100" dirty="0" err="1"/>
              <a:t>T</a:t>
            </a:r>
            <a:r>
              <a:rPr lang="fr-FR" sz="1100" dirty="0"/>
              <a:t>. L. (2024). Building machines </a:t>
            </a:r>
            <a:r>
              <a:rPr lang="fr-FR" sz="1100" dirty="0" err="1"/>
              <a:t>that</a:t>
            </a:r>
            <a:r>
              <a:rPr lang="fr-FR" sz="1100" dirty="0"/>
              <a:t> </a:t>
            </a:r>
            <a:r>
              <a:rPr lang="fr-FR" sz="1100" dirty="0" err="1"/>
              <a:t>learn</a:t>
            </a:r>
            <a:r>
              <a:rPr lang="fr-FR" sz="1100" dirty="0"/>
              <a:t> and </a:t>
            </a:r>
            <a:r>
              <a:rPr lang="fr-FR" sz="1100" dirty="0" err="1"/>
              <a:t>think</a:t>
            </a:r>
            <a:r>
              <a:rPr lang="fr-FR" sz="1100" dirty="0"/>
              <a:t> </a:t>
            </a:r>
            <a:r>
              <a:rPr lang="fr-FR" sz="1100" dirty="0" err="1"/>
              <a:t>with</a:t>
            </a:r>
            <a:r>
              <a:rPr lang="fr-FR" sz="1100" dirty="0"/>
              <a:t> people. </a:t>
            </a:r>
            <a:r>
              <a:rPr lang="fr-FR" sz="1100" i="1" dirty="0"/>
              <a:t>Nature </a:t>
            </a:r>
            <a:r>
              <a:rPr lang="fr-FR" sz="1100" i="1" dirty="0" err="1"/>
              <a:t>human</a:t>
            </a:r>
            <a:r>
              <a:rPr lang="fr-FR" sz="1100" i="1" dirty="0"/>
              <a:t> </a:t>
            </a:r>
            <a:r>
              <a:rPr lang="fr-FR" sz="1100" i="1" dirty="0" err="1"/>
              <a:t>behaviour</a:t>
            </a:r>
            <a:r>
              <a:rPr lang="fr-FR" sz="1100" dirty="0"/>
              <a:t>, </a:t>
            </a:r>
            <a:r>
              <a:rPr lang="fr-FR" sz="1100" i="1" dirty="0"/>
              <a:t>8</a:t>
            </a:r>
            <a:r>
              <a:rPr lang="fr-FR" sz="1100" dirty="0"/>
              <a:t>(10), 1851-1863.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43062C5-594E-2327-E0FA-2C6CABDFA5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293" y="0"/>
            <a:ext cx="5880476" cy="587194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60681D6-9E5E-954D-BB00-FCB8B2AC3133}"/>
              </a:ext>
            </a:extLst>
          </p:cNvPr>
          <p:cNvSpPr txBox="1"/>
          <p:nvPr/>
        </p:nvSpPr>
        <p:spPr>
          <a:xfrm>
            <a:off x="2751293" y="5610332"/>
            <a:ext cx="1731696" cy="26161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100" dirty="0"/>
              <a:t>AI </a:t>
            </a:r>
            <a:r>
              <a:rPr lang="fr-FR" sz="1100" dirty="0" err="1"/>
              <a:t>Generated</a:t>
            </a:r>
            <a:r>
              <a:rPr lang="fr-FR" sz="1100" dirty="0"/>
              <a:t>, GPT 5</a:t>
            </a:r>
          </a:p>
        </p:txBody>
      </p:sp>
    </p:spTree>
    <p:extLst>
      <p:ext uri="{BB962C8B-B14F-4D97-AF65-F5344CB8AC3E}">
        <p14:creationId xmlns:p14="http://schemas.microsoft.com/office/powerpoint/2010/main" val="30725618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08B91-CEE6-0A32-8ADE-D020EF8DE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78C406E-104D-6CD4-6DEA-4C5285EB2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52847" y="6624600"/>
            <a:ext cx="963706" cy="161682"/>
          </a:xfrm>
          <a:prstGeom prst="rect">
            <a:avLst/>
          </a:prstGeom>
        </p:spPr>
        <p:txBody>
          <a:bodyPr/>
          <a:lstStyle/>
          <a:p>
            <a:fld id="{F73807B7-75FE-0A45-AA4F-5348F0763124}" type="slidenum">
              <a:rPr lang="es-ES" smtClean="0"/>
              <a:pPr/>
              <a:t>36</a:t>
            </a:fld>
            <a:endParaRPr lang="es-ES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A33EB92-F3C2-47FC-EB61-12B821794B08}"/>
              </a:ext>
            </a:extLst>
          </p:cNvPr>
          <p:cNvSpPr txBox="1"/>
          <p:nvPr/>
        </p:nvSpPr>
        <p:spPr>
          <a:xfrm>
            <a:off x="303668" y="103781"/>
            <a:ext cx="10631032" cy="711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ts val="3600"/>
            </a:pPr>
            <a:r>
              <a:rPr lang="fr-FR" sz="4000" b="1" dirty="0">
                <a:latin typeface="Century Gothic" panose="020B0502020202020204" pitchFamily="34" charset="0"/>
              </a:rPr>
              <a:t>Bibliographie</a:t>
            </a:r>
            <a:endParaRPr lang="fr-FR" sz="4000" b="1" i="1" dirty="0">
              <a:latin typeface="Century Gothic" panose="020B0502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6AD599F-29F4-3F7B-9593-BED2DFAB3812}"/>
              </a:ext>
            </a:extLst>
          </p:cNvPr>
          <p:cNvSpPr txBox="1"/>
          <p:nvPr/>
        </p:nvSpPr>
        <p:spPr>
          <a:xfrm>
            <a:off x="10681487" y="22819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57396F0-A83B-DF6D-D10F-97F16A6788F8}"/>
              </a:ext>
            </a:extLst>
          </p:cNvPr>
          <p:cNvSpPr txBox="1"/>
          <p:nvPr/>
        </p:nvSpPr>
        <p:spPr>
          <a:xfrm>
            <a:off x="339171" y="971838"/>
            <a:ext cx="1151365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 err="1"/>
              <a:t>Anthropic</a:t>
            </a:r>
            <a:r>
              <a:rPr lang="fr-FR" sz="1600" b="1" dirty="0"/>
              <a:t>.</a:t>
            </a:r>
            <a:r>
              <a:rPr lang="fr-FR" sz="1600" dirty="0"/>
              <a:t> (2025). </a:t>
            </a:r>
            <a:r>
              <a:rPr lang="fr-FR" sz="1600" i="1" dirty="0" err="1"/>
              <a:t>Anthropic</a:t>
            </a:r>
            <a:r>
              <a:rPr lang="fr-FR" sz="1600" i="1" dirty="0"/>
              <a:t> </a:t>
            </a:r>
            <a:r>
              <a:rPr lang="fr-FR" sz="1600" i="1" dirty="0" err="1"/>
              <a:t>education</a:t>
            </a:r>
            <a:r>
              <a:rPr lang="fr-FR" sz="1600" i="1" dirty="0"/>
              <a:t> report: How </a:t>
            </a:r>
            <a:r>
              <a:rPr lang="fr-FR" sz="1600" i="1" dirty="0" err="1"/>
              <a:t>university</a:t>
            </a:r>
            <a:r>
              <a:rPr lang="fr-FR" sz="1600" i="1" dirty="0"/>
              <a:t> </a:t>
            </a:r>
            <a:r>
              <a:rPr lang="fr-FR" sz="1600" i="1" dirty="0" err="1"/>
              <a:t>students</a:t>
            </a:r>
            <a:r>
              <a:rPr lang="fr-FR" sz="1600" i="1" dirty="0"/>
              <a:t> use Claude.</a:t>
            </a:r>
            <a:r>
              <a:rPr lang="fr-FR" sz="1600" dirty="0"/>
              <a:t> </a:t>
            </a:r>
            <a:r>
              <a:rPr lang="fr-FR" sz="1600" dirty="0">
                <a:hlinkClick r:id="rId3"/>
              </a:rPr>
              <a:t>https://www.anthropic.com/news/anthropic-education-report-how-university-students-use-claude</a:t>
            </a: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/>
              <a:t>Chatterji, A., Cunningham, </a:t>
            </a:r>
            <a:r>
              <a:rPr lang="fr-FR" sz="1600" b="1" dirty="0" err="1"/>
              <a:t>T</a:t>
            </a:r>
            <a:r>
              <a:rPr lang="fr-FR" sz="1600" b="1" dirty="0"/>
              <a:t>., Deming, D. J., </a:t>
            </a:r>
            <a:r>
              <a:rPr lang="fr-FR" sz="1600" b="1" dirty="0" err="1"/>
              <a:t>Hitzig</a:t>
            </a:r>
            <a:r>
              <a:rPr lang="fr-FR" sz="1600" b="1" dirty="0"/>
              <a:t>, Z., </a:t>
            </a:r>
            <a:r>
              <a:rPr lang="fr-FR" sz="1600" b="1" dirty="0" err="1"/>
              <a:t>Ong</a:t>
            </a:r>
            <a:r>
              <a:rPr lang="fr-FR" sz="1600" b="1" dirty="0"/>
              <a:t>, C., Shan, C. Y., &amp; Wadman, K.</a:t>
            </a:r>
            <a:r>
              <a:rPr lang="fr-FR" sz="1600" dirty="0"/>
              <a:t> (2025). </a:t>
            </a:r>
            <a:r>
              <a:rPr lang="fr-FR" sz="1600" i="1" dirty="0"/>
              <a:t>How people use </a:t>
            </a:r>
            <a:r>
              <a:rPr lang="fr-FR" sz="1600" i="1" dirty="0" err="1"/>
              <a:t>ChatGPT</a:t>
            </a:r>
            <a:r>
              <a:rPr lang="fr-FR" sz="1600" i="1" dirty="0"/>
              <a:t>.</a:t>
            </a:r>
            <a:r>
              <a:rPr lang="fr-FR" sz="1600" dirty="0"/>
              <a:t> National Bureau of </a:t>
            </a:r>
            <a:r>
              <a:rPr lang="fr-FR" sz="1600" dirty="0" err="1"/>
              <a:t>Economic</a:t>
            </a:r>
            <a:r>
              <a:rPr lang="fr-FR" sz="1600" dirty="0"/>
              <a:t> </a:t>
            </a:r>
            <a:r>
              <a:rPr lang="fr-FR" sz="1600" dirty="0" err="1"/>
              <a:t>Research</a:t>
            </a:r>
            <a:r>
              <a:rPr lang="fr-FR" sz="1600" dirty="0"/>
              <a:t>. </a:t>
            </a:r>
            <a:r>
              <a:rPr lang="fr-FR" sz="1600" dirty="0">
                <a:hlinkClick r:id="rId4"/>
              </a:rPr>
              <a:t>https://www.nber.org/papers/w34255</a:t>
            </a: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/>
              <a:t>Collins, K. M., </a:t>
            </a:r>
            <a:r>
              <a:rPr lang="fr-FR" sz="1600" b="1" dirty="0" err="1"/>
              <a:t>Sucholutsky</a:t>
            </a:r>
            <a:r>
              <a:rPr lang="fr-FR" sz="1600" b="1" dirty="0"/>
              <a:t>, I., Bhatt, U., Chandra, K., Wong, L., Lee, M., ... &amp; Griffiths, </a:t>
            </a:r>
            <a:r>
              <a:rPr lang="fr-FR" sz="1600" b="1" dirty="0" err="1"/>
              <a:t>T</a:t>
            </a:r>
            <a:r>
              <a:rPr lang="fr-FR" sz="1600" b="1" dirty="0"/>
              <a:t>. L.</a:t>
            </a:r>
            <a:r>
              <a:rPr lang="fr-FR" sz="1600" dirty="0"/>
              <a:t> (2024). Building machines </a:t>
            </a:r>
            <a:r>
              <a:rPr lang="fr-FR" sz="1600" dirty="0" err="1"/>
              <a:t>that</a:t>
            </a:r>
            <a:r>
              <a:rPr lang="fr-FR" sz="1600" dirty="0"/>
              <a:t> </a:t>
            </a:r>
            <a:r>
              <a:rPr lang="fr-FR" sz="1600" dirty="0" err="1"/>
              <a:t>learn</a:t>
            </a:r>
            <a:r>
              <a:rPr lang="fr-FR" sz="1600" dirty="0"/>
              <a:t> and </a:t>
            </a:r>
            <a:r>
              <a:rPr lang="fr-FR" sz="1600" dirty="0" err="1"/>
              <a:t>think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people. </a:t>
            </a:r>
            <a:r>
              <a:rPr lang="fr-FR" sz="1600" i="1" dirty="0"/>
              <a:t>Nature Human </a:t>
            </a:r>
            <a:r>
              <a:rPr lang="fr-FR" sz="1600" i="1" dirty="0" err="1"/>
              <a:t>Behaviour</a:t>
            </a:r>
            <a:r>
              <a:rPr lang="fr-FR" sz="1600" i="1" dirty="0"/>
              <a:t>, 8</a:t>
            </a:r>
            <a:r>
              <a:rPr lang="fr-FR" sz="1600" dirty="0"/>
              <a:t>(10), 1851–1863.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/>
              <a:t>Fan, Y., Tang, L., Le, H., Shen, K., Tan, S., Zhao, Y., ... &amp; </a:t>
            </a:r>
            <a:r>
              <a:rPr lang="fr-FR" sz="1600" b="1" dirty="0" err="1"/>
              <a:t>Gašević</a:t>
            </a:r>
            <a:r>
              <a:rPr lang="fr-FR" sz="1600" b="1" dirty="0"/>
              <a:t>, D.</a:t>
            </a:r>
            <a:r>
              <a:rPr lang="fr-FR" sz="1600" dirty="0"/>
              <a:t> (2025). </a:t>
            </a:r>
            <a:r>
              <a:rPr lang="fr-FR" sz="1600" dirty="0" err="1"/>
              <a:t>Beware</a:t>
            </a:r>
            <a:r>
              <a:rPr lang="fr-FR" sz="1600" dirty="0"/>
              <a:t> of </a:t>
            </a:r>
            <a:r>
              <a:rPr lang="fr-FR" sz="1600" dirty="0" err="1"/>
              <a:t>metacognitive</a:t>
            </a:r>
            <a:r>
              <a:rPr lang="fr-FR" sz="1600" dirty="0"/>
              <a:t> </a:t>
            </a:r>
            <a:r>
              <a:rPr lang="fr-FR" sz="1600" dirty="0" err="1"/>
              <a:t>laziness</a:t>
            </a:r>
            <a:r>
              <a:rPr lang="fr-FR" sz="1600" dirty="0"/>
              <a:t>: </a:t>
            </a:r>
            <a:r>
              <a:rPr lang="fr-FR" sz="1600" dirty="0" err="1"/>
              <a:t>Effects</a:t>
            </a:r>
            <a:r>
              <a:rPr lang="fr-FR" sz="1600" dirty="0"/>
              <a:t> of </a:t>
            </a:r>
            <a:r>
              <a:rPr lang="fr-FR" sz="1600" dirty="0" err="1"/>
              <a:t>generative</a:t>
            </a:r>
            <a:r>
              <a:rPr lang="fr-FR" sz="1600" dirty="0"/>
              <a:t> </a:t>
            </a:r>
            <a:r>
              <a:rPr lang="fr-FR" sz="1600" dirty="0" err="1"/>
              <a:t>artificial</a:t>
            </a:r>
            <a:r>
              <a:rPr lang="fr-FR" sz="1600" dirty="0"/>
              <a:t> intelligence on </a:t>
            </a:r>
            <a:r>
              <a:rPr lang="fr-FR" sz="1600" dirty="0" err="1"/>
              <a:t>learning</a:t>
            </a:r>
            <a:r>
              <a:rPr lang="fr-FR" sz="1600" dirty="0"/>
              <a:t> motivation, </a:t>
            </a:r>
            <a:r>
              <a:rPr lang="fr-FR" sz="1600" dirty="0" err="1"/>
              <a:t>processes</a:t>
            </a:r>
            <a:r>
              <a:rPr lang="fr-FR" sz="1600" dirty="0"/>
              <a:t>, and performance. </a:t>
            </a:r>
            <a:r>
              <a:rPr lang="fr-FR" sz="1600" i="1" dirty="0"/>
              <a:t>British Journal of </a:t>
            </a:r>
            <a:r>
              <a:rPr lang="fr-FR" sz="1600" i="1" dirty="0" err="1"/>
              <a:t>Educational</a:t>
            </a:r>
            <a:r>
              <a:rPr lang="fr-FR" sz="1600" i="1" dirty="0"/>
              <a:t> </a:t>
            </a:r>
            <a:r>
              <a:rPr lang="fr-FR" sz="1600" i="1" dirty="0" err="1"/>
              <a:t>Technology</a:t>
            </a:r>
            <a:r>
              <a:rPr lang="fr-FR" sz="1600" i="1" dirty="0"/>
              <a:t>, 56</a:t>
            </a:r>
            <a:r>
              <a:rPr lang="fr-FR" sz="1600" dirty="0"/>
              <a:t>(2), 489–530.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 err="1"/>
              <a:t>Ferrettini</a:t>
            </a:r>
            <a:r>
              <a:rPr lang="fr-FR" sz="1600" b="1" dirty="0"/>
              <a:t>, G., </a:t>
            </a:r>
            <a:r>
              <a:rPr lang="fr-FR" sz="1600" b="1" dirty="0" err="1"/>
              <a:t>Nascimento</a:t>
            </a:r>
            <a:r>
              <a:rPr lang="fr-FR" sz="1600" b="1" dirty="0"/>
              <a:t>, A. C., Pérez-</a:t>
            </a:r>
            <a:r>
              <a:rPr lang="fr-FR" sz="1600" b="1" dirty="0" err="1"/>
              <a:t>Sanagustín</a:t>
            </a:r>
            <a:r>
              <a:rPr lang="fr-FR" sz="1600" b="1" dirty="0"/>
              <a:t>, M., &amp; </a:t>
            </a:r>
            <a:r>
              <a:rPr lang="fr-FR" sz="1600" b="1" dirty="0" err="1"/>
              <a:t>Hilliger</a:t>
            </a:r>
            <a:r>
              <a:rPr lang="fr-FR" sz="1600" b="1" dirty="0"/>
              <a:t>, I.</a:t>
            </a:r>
            <a:r>
              <a:rPr lang="fr-FR" sz="1600" dirty="0"/>
              <a:t> (2025, </a:t>
            </a:r>
            <a:r>
              <a:rPr lang="fr-FR" sz="1600" dirty="0" err="1"/>
              <a:t>September</a:t>
            </a:r>
            <a:r>
              <a:rPr lang="fr-FR" sz="1600" dirty="0"/>
              <a:t>). SIMBA: A </a:t>
            </a:r>
            <a:r>
              <a:rPr lang="fr-FR" sz="1600" dirty="0" err="1"/>
              <a:t>tool</a:t>
            </a:r>
            <a:r>
              <a:rPr lang="fr-FR" sz="1600" dirty="0"/>
              <a:t> for </a:t>
            </a:r>
            <a:r>
              <a:rPr lang="fr-FR" sz="1600" dirty="0" err="1"/>
              <a:t>designing</a:t>
            </a:r>
            <a:r>
              <a:rPr lang="fr-FR" sz="1600" dirty="0"/>
              <a:t> </a:t>
            </a:r>
            <a:r>
              <a:rPr lang="fr-FR" sz="1600" dirty="0" err="1"/>
              <a:t>generative</a:t>
            </a:r>
            <a:r>
              <a:rPr lang="fr-FR" sz="1600" dirty="0"/>
              <a:t> AI agents for </a:t>
            </a:r>
            <a:r>
              <a:rPr lang="fr-FR" sz="1600" dirty="0" err="1"/>
              <a:t>reflective</a:t>
            </a:r>
            <a:r>
              <a:rPr lang="fr-FR" sz="1600" dirty="0"/>
              <a:t> </a:t>
            </a:r>
            <a:r>
              <a:rPr lang="fr-FR" sz="1600" dirty="0" err="1"/>
              <a:t>learning</a:t>
            </a:r>
            <a:r>
              <a:rPr lang="fr-FR" sz="1600" dirty="0"/>
              <a:t> and </a:t>
            </a:r>
            <a:r>
              <a:rPr lang="fr-FR" sz="1600" dirty="0" err="1"/>
              <a:t>critical</a:t>
            </a:r>
            <a:r>
              <a:rPr lang="fr-FR" sz="1600" dirty="0"/>
              <a:t> </a:t>
            </a:r>
            <a:r>
              <a:rPr lang="fr-FR" sz="1600" dirty="0" err="1"/>
              <a:t>thinking</a:t>
            </a:r>
            <a:r>
              <a:rPr lang="fr-FR" sz="1600" dirty="0"/>
              <a:t>. In </a:t>
            </a:r>
            <a:r>
              <a:rPr lang="fr-FR" sz="1600" i="1" dirty="0" err="1"/>
              <a:t>European</a:t>
            </a:r>
            <a:r>
              <a:rPr lang="fr-FR" sz="1600" i="1" dirty="0"/>
              <a:t> </a:t>
            </a:r>
            <a:r>
              <a:rPr lang="fr-FR" sz="1600" i="1" dirty="0" err="1"/>
              <a:t>Conference</a:t>
            </a:r>
            <a:r>
              <a:rPr lang="fr-FR" sz="1600" i="1" dirty="0"/>
              <a:t> on </a:t>
            </a:r>
            <a:r>
              <a:rPr lang="fr-FR" sz="1600" i="1" dirty="0" err="1"/>
              <a:t>Technology</a:t>
            </a:r>
            <a:r>
              <a:rPr lang="fr-FR" sz="1600" i="1" dirty="0"/>
              <a:t> </a:t>
            </a:r>
            <a:r>
              <a:rPr lang="fr-FR" sz="1600" i="1" dirty="0" err="1"/>
              <a:t>Enhanced</a:t>
            </a:r>
            <a:r>
              <a:rPr lang="fr-FR" sz="1600" i="1" dirty="0"/>
              <a:t> Learning</a:t>
            </a:r>
            <a:r>
              <a:rPr lang="fr-FR" sz="1600" dirty="0"/>
              <a:t> (pp. 313–318). Cham: Springer Nature </a:t>
            </a:r>
            <a:r>
              <a:rPr lang="fr-FR" sz="1600" dirty="0" err="1"/>
              <a:t>Switzerland</a:t>
            </a:r>
            <a:r>
              <a:rPr lang="fr-FR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 err="1"/>
              <a:t>Hilliger</a:t>
            </a:r>
            <a:r>
              <a:rPr lang="fr-FR" sz="1600" b="1" dirty="0"/>
              <a:t>, I., Pérez-</a:t>
            </a:r>
            <a:r>
              <a:rPr lang="fr-FR" sz="1600" b="1" dirty="0" err="1"/>
              <a:t>Sanagustín</a:t>
            </a:r>
            <a:r>
              <a:rPr lang="fr-FR" sz="1600" b="1" dirty="0"/>
              <a:t>, M., </a:t>
            </a:r>
            <a:r>
              <a:rPr lang="fr-FR" sz="1600" b="1" dirty="0" err="1"/>
              <a:t>Villalobos</a:t>
            </a:r>
            <a:r>
              <a:rPr lang="fr-FR" sz="1600" b="1" dirty="0"/>
              <a:t>, E., Ferreira, R., &amp; Gonzalez, C.</a:t>
            </a:r>
            <a:r>
              <a:rPr lang="fr-FR" sz="1600" dirty="0"/>
              <a:t> (2025, </a:t>
            </a:r>
            <a:r>
              <a:rPr lang="fr-FR" sz="1600" dirty="0" err="1"/>
              <a:t>September</a:t>
            </a:r>
            <a:r>
              <a:rPr lang="fr-FR" sz="1600" dirty="0"/>
              <a:t>). Scaffolding </a:t>
            </a:r>
            <a:r>
              <a:rPr lang="fr-FR" sz="1600" dirty="0" err="1"/>
              <a:t>learning</a:t>
            </a:r>
            <a:r>
              <a:rPr lang="fr-FR" sz="1600" dirty="0"/>
              <a:t> scenarios </a:t>
            </a:r>
            <a:r>
              <a:rPr lang="fr-FR" sz="1600" dirty="0" err="1"/>
              <a:t>with</a:t>
            </a:r>
            <a:r>
              <a:rPr lang="fr-FR" sz="1600" dirty="0"/>
              <a:t> a </a:t>
            </a:r>
            <a:r>
              <a:rPr lang="fr-FR" sz="1600" dirty="0" err="1"/>
              <a:t>Socratic</a:t>
            </a:r>
            <a:r>
              <a:rPr lang="fr-FR" sz="1600" dirty="0"/>
              <a:t> </a:t>
            </a:r>
            <a:r>
              <a:rPr lang="fr-FR" sz="1600" dirty="0" err="1"/>
              <a:t>chatbot</a:t>
            </a:r>
            <a:r>
              <a:rPr lang="fr-FR" sz="1600" dirty="0"/>
              <a:t>: Insights </a:t>
            </a:r>
            <a:r>
              <a:rPr lang="fr-FR" sz="1600" dirty="0" err="1"/>
              <a:t>from</a:t>
            </a:r>
            <a:r>
              <a:rPr lang="fr-FR" sz="1600" dirty="0"/>
              <a:t> </a:t>
            </a:r>
            <a:r>
              <a:rPr lang="fr-FR" sz="1600" dirty="0" err="1"/>
              <a:t>educators</a:t>
            </a:r>
            <a:r>
              <a:rPr lang="fr-FR" sz="1600" dirty="0"/>
              <a:t>. In </a:t>
            </a:r>
            <a:r>
              <a:rPr lang="fr-FR" sz="1600" i="1" dirty="0" err="1"/>
              <a:t>European</a:t>
            </a:r>
            <a:r>
              <a:rPr lang="fr-FR" sz="1600" i="1" dirty="0"/>
              <a:t> </a:t>
            </a:r>
            <a:r>
              <a:rPr lang="fr-FR" sz="1600" i="1" dirty="0" err="1"/>
              <a:t>Conference</a:t>
            </a:r>
            <a:r>
              <a:rPr lang="fr-FR" sz="1600" i="1" dirty="0"/>
              <a:t> on </a:t>
            </a:r>
            <a:r>
              <a:rPr lang="fr-FR" sz="1600" i="1" dirty="0" err="1"/>
              <a:t>Technology</a:t>
            </a:r>
            <a:r>
              <a:rPr lang="fr-FR" sz="1600" i="1" dirty="0"/>
              <a:t> </a:t>
            </a:r>
            <a:r>
              <a:rPr lang="fr-FR" sz="1600" i="1" dirty="0" err="1"/>
              <a:t>Enhanced</a:t>
            </a:r>
            <a:r>
              <a:rPr lang="fr-FR" sz="1600" i="1" dirty="0"/>
              <a:t> Learning</a:t>
            </a:r>
            <a:r>
              <a:rPr lang="fr-FR" sz="1600" dirty="0"/>
              <a:t> (pp. 155–161). Cham: Springer Nature </a:t>
            </a:r>
            <a:r>
              <a:rPr lang="fr-FR" sz="1600" dirty="0" err="1"/>
              <a:t>Switzerland</a:t>
            </a:r>
            <a:r>
              <a:rPr lang="fr-FR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 err="1"/>
              <a:t>Nascimento</a:t>
            </a:r>
            <a:r>
              <a:rPr lang="fr-FR" sz="1600" b="1" dirty="0"/>
              <a:t>, A. C., Pérez-</a:t>
            </a:r>
            <a:r>
              <a:rPr lang="fr-FR" sz="1600" b="1" dirty="0" err="1"/>
              <a:t>Sanagustín</a:t>
            </a:r>
            <a:r>
              <a:rPr lang="fr-FR" sz="1600" b="1" dirty="0"/>
              <a:t>, M., Parmentier, J. F., </a:t>
            </a:r>
            <a:r>
              <a:rPr lang="fr-FR" sz="1600" b="1" dirty="0" err="1"/>
              <a:t>Hilliger</a:t>
            </a:r>
            <a:r>
              <a:rPr lang="fr-FR" sz="1600" b="1" dirty="0"/>
              <a:t>, I., </a:t>
            </a:r>
            <a:r>
              <a:rPr lang="fr-FR" sz="1600" b="1" dirty="0" err="1"/>
              <a:t>Ferrettini</a:t>
            </a:r>
            <a:r>
              <a:rPr lang="fr-FR" sz="1600" b="1" dirty="0"/>
              <a:t>, G., &amp; Mello, R. F.</a:t>
            </a:r>
            <a:r>
              <a:rPr lang="fr-FR" sz="1600" dirty="0"/>
              <a:t> (2025, </a:t>
            </a:r>
            <a:r>
              <a:rPr lang="fr-FR" sz="1600" dirty="0" err="1"/>
              <a:t>September</a:t>
            </a:r>
            <a:r>
              <a:rPr lang="fr-FR" sz="1600" dirty="0"/>
              <a:t>). </a:t>
            </a:r>
            <a:r>
              <a:rPr lang="fr-FR" sz="1600" dirty="0" err="1"/>
              <a:t>Exploring</a:t>
            </a:r>
            <a:r>
              <a:rPr lang="fr-FR" sz="1600" dirty="0"/>
              <a:t> the impact of LLM-</a:t>
            </a:r>
            <a:r>
              <a:rPr lang="fr-FR" sz="1600" dirty="0" err="1"/>
              <a:t>based</a:t>
            </a:r>
            <a:r>
              <a:rPr lang="fr-FR" sz="1600" dirty="0"/>
              <a:t> scaffolding on </a:t>
            </a:r>
            <a:r>
              <a:rPr lang="fr-FR" sz="1600" dirty="0" err="1"/>
              <a:t>academic</a:t>
            </a:r>
            <a:r>
              <a:rPr lang="fr-FR" sz="1600" dirty="0"/>
              <a:t> performance and the </a:t>
            </a:r>
            <a:r>
              <a:rPr lang="fr-FR" sz="1600" dirty="0" err="1"/>
              <a:t>mediating</a:t>
            </a:r>
            <a:r>
              <a:rPr lang="fr-FR" sz="1600" dirty="0"/>
              <a:t> </a:t>
            </a:r>
            <a:r>
              <a:rPr lang="fr-FR" sz="1600" dirty="0" err="1"/>
              <a:t>roles</a:t>
            </a:r>
            <a:r>
              <a:rPr lang="fr-FR" sz="1600" dirty="0"/>
              <a:t> of AI </a:t>
            </a:r>
            <a:r>
              <a:rPr lang="fr-FR" sz="1600" dirty="0" err="1"/>
              <a:t>literacy</a:t>
            </a:r>
            <a:r>
              <a:rPr lang="fr-FR" sz="1600" dirty="0"/>
              <a:t> and </a:t>
            </a:r>
            <a:r>
              <a:rPr lang="fr-FR" sz="1600" dirty="0" err="1"/>
              <a:t>prior</a:t>
            </a:r>
            <a:r>
              <a:rPr lang="fr-FR" sz="1600" dirty="0"/>
              <a:t> </a:t>
            </a:r>
            <a:r>
              <a:rPr lang="fr-FR" sz="1600" dirty="0" err="1"/>
              <a:t>knowledge</a:t>
            </a:r>
            <a:r>
              <a:rPr lang="fr-FR" sz="1600" dirty="0"/>
              <a:t>. In </a:t>
            </a:r>
            <a:r>
              <a:rPr lang="fr-FR" sz="1600" i="1" dirty="0" err="1"/>
              <a:t>European</a:t>
            </a:r>
            <a:r>
              <a:rPr lang="fr-FR" sz="1600" i="1" dirty="0"/>
              <a:t> </a:t>
            </a:r>
            <a:r>
              <a:rPr lang="fr-FR" sz="1600" i="1" dirty="0" err="1"/>
              <a:t>Conference</a:t>
            </a:r>
            <a:r>
              <a:rPr lang="fr-FR" sz="1600" i="1" dirty="0"/>
              <a:t> on </a:t>
            </a:r>
            <a:r>
              <a:rPr lang="fr-FR" sz="1600" i="1" dirty="0" err="1"/>
              <a:t>Technology</a:t>
            </a:r>
            <a:r>
              <a:rPr lang="fr-FR" sz="1600" i="1" dirty="0"/>
              <a:t> </a:t>
            </a:r>
            <a:r>
              <a:rPr lang="fr-FR" sz="1600" i="1" dirty="0" err="1"/>
              <a:t>Enhanced</a:t>
            </a:r>
            <a:r>
              <a:rPr lang="fr-FR" sz="1600" i="1" dirty="0"/>
              <a:t> Learning</a:t>
            </a:r>
            <a:r>
              <a:rPr lang="fr-FR" sz="1600" dirty="0"/>
              <a:t> (pp. 382–396). Cham: Springer Nature </a:t>
            </a:r>
            <a:r>
              <a:rPr lang="fr-FR" sz="1600" dirty="0" err="1"/>
              <a:t>Switzerland</a:t>
            </a:r>
            <a:r>
              <a:rPr lang="fr-FR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 err="1"/>
              <a:t>Winne</a:t>
            </a:r>
            <a:r>
              <a:rPr lang="fr-FR" sz="1600" b="1" dirty="0"/>
              <a:t>, P. H., &amp; </a:t>
            </a:r>
            <a:r>
              <a:rPr lang="fr-FR" sz="1600" b="1" dirty="0" err="1"/>
              <a:t>Hadwin</a:t>
            </a:r>
            <a:r>
              <a:rPr lang="fr-FR" sz="1600" b="1" dirty="0"/>
              <a:t>, A. F.</a:t>
            </a:r>
            <a:r>
              <a:rPr lang="fr-FR" sz="1600" dirty="0"/>
              <a:t> (1998). </a:t>
            </a:r>
            <a:r>
              <a:rPr lang="fr-FR" sz="1600" dirty="0" err="1"/>
              <a:t>Studying</a:t>
            </a:r>
            <a:r>
              <a:rPr lang="fr-FR" sz="1600" dirty="0"/>
              <a:t> as self-</a:t>
            </a:r>
            <a:r>
              <a:rPr lang="fr-FR" sz="1600" dirty="0" err="1"/>
              <a:t>regulated</a:t>
            </a:r>
            <a:r>
              <a:rPr lang="fr-FR" sz="1600" dirty="0"/>
              <a:t> </a:t>
            </a:r>
            <a:r>
              <a:rPr lang="fr-FR" sz="1600" dirty="0" err="1"/>
              <a:t>learning</a:t>
            </a:r>
            <a:r>
              <a:rPr lang="fr-FR" sz="1600" dirty="0"/>
              <a:t>. In D. J. Hacker, J. </a:t>
            </a:r>
            <a:r>
              <a:rPr lang="fr-FR" sz="1600" dirty="0" err="1"/>
              <a:t>Dunlosky</a:t>
            </a:r>
            <a:r>
              <a:rPr lang="fr-FR" sz="1600" dirty="0"/>
              <a:t>, &amp; A. C. </a:t>
            </a:r>
            <a:r>
              <a:rPr lang="fr-FR" sz="1600" dirty="0" err="1"/>
              <a:t>Graesser</a:t>
            </a:r>
            <a:r>
              <a:rPr lang="fr-FR" sz="1600" dirty="0"/>
              <a:t> (</a:t>
            </a:r>
            <a:r>
              <a:rPr lang="fr-FR" sz="1600" dirty="0" err="1"/>
              <a:t>Eds</a:t>
            </a:r>
            <a:r>
              <a:rPr lang="fr-FR" sz="1600" dirty="0"/>
              <a:t>.), </a:t>
            </a:r>
            <a:r>
              <a:rPr lang="fr-FR" sz="1600" i="1" dirty="0" err="1"/>
              <a:t>Metacognition</a:t>
            </a:r>
            <a:r>
              <a:rPr lang="fr-FR" sz="1600" i="1" dirty="0"/>
              <a:t> in </a:t>
            </a:r>
            <a:r>
              <a:rPr lang="fr-FR" sz="1600" i="1" dirty="0" err="1"/>
              <a:t>educational</a:t>
            </a:r>
            <a:r>
              <a:rPr lang="fr-FR" sz="1600" i="1" dirty="0"/>
              <a:t> </a:t>
            </a:r>
            <a:r>
              <a:rPr lang="fr-FR" sz="1600" i="1" dirty="0" err="1"/>
              <a:t>theory</a:t>
            </a:r>
            <a:r>
              <a:rPr lang="fr-FR" sz="1600" i="1" dirty="0"/>
              <a:t> and practice</a:t>
            </a:r>
            <a:r>
              <a:rPr lang="fr-FR" sz="1600" dirty="0"/>
              <a:t> (pp. 277–304). Lawrence </a:t>
            </a:r>
            <a:r>
              <a:rPr lang="fr-FR" sz="1600" dirty="0" err="1"/>
              <a:t>Erlbaum</a:t>
            </a:r>
            <a:r>
              <a:rPr lang="fr-FR" sz="1600" dirty="0"/>
              <a:t> Associates Publishers.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/>
              <a:t>Yan, L., </a:t>
            </a:r>
            <a:r>
              <a:rPr lang="fr-FR" sz="1600" b="1" dirty="0" err="1"/>
              <a:t>Greiff</a:t>
            </a:r>
            <a:r>
              <a:rPr lang="fr-FR" sz="1600" b="1" dirty="0"/>
              <a:t>, S., </a:t>
            </a:r>
            <a:r>
              <a:rPr lang="fr-FR" sz="1600" b="1" dirty="0" err="1"/>
              <a:t>Teuber</a:t>
            </a:r>
            <a:r>
              <a:rPr lang="fr-FR" sz="1600" b="1" dirty="0"/>
              <a:t>, Z., &amp; </a:t>
            </a:r>
            <a:r>
              <a:rPr lang="fr-FR" sz="1600" b="1" dirty="0" err="1"/>
              <a:t>Gašević</a:t>
            </a:r>
            <a:r>
              <a:rPr lang="fr-FR" sz="1600" b="1" dirty="0"/>
              <a:t>, D.</a:t>
            </a:r>
            <a:r>
              <a:rPr lang="fr-FR" sz="1600" dirty="0"/>
              <a:t> (2024). Promises and challenges of </a:t>
            </a:r>
            <a:r>
              <a:rPr lang="fr-FR" sz="1600" dirty="0" err="1"/>
              <a:t>generative</a:t>
            </a:r>
            <a:r>
              <a:rPr lang="fr-FR" sz="1600" dirty="0"/>
              <a:t> </a:t>
            </a:r>
            <a:r>
              <a:rPr lang="fr-FR" sz="1600" dirty="0" err="1"/>
              <a:t>artificial</a:t>
            </a:r>
            <a:r>
              <a:rPr lang="fr-FR" sz="1600" dirty="0"/>
              <a:t> intelligence for </a:t>
            </a:r>
            <a:r>
              <a:rPr lang="fr-FR" sz="1600" dirty="0" err="1"/>
              <a:t>human</a:t>
            </a:r>
            <a:r>
              <a:rPr lang="fr-FR" sz="1600" dirty="0"/>
              <a:t> </a:t>
            </a:r>
            <a:r>
              <a:rPr lang="fr-FR" sz="1600" dirty="0" err="1"/>
              <a:t>learning</a:t>
            </a:r>
            <a:r>
              <a:rPr lang="fr-FR" sz="1600" dirty="0"/>
              <a:t>. </a:t>
            </a:r>
            <a:r>
              <a:rPr lang="fr-FR" sz="1600" i="1" dirty="0"/>
              <a:t>Nature Human </a:t>
            </a:r>
            <a:r>
              <a:rPr lang="fr-FR" sz="1600" i="1" dirty="0" err="1"/>
              <a:t>Behaviour</a:t>
            </a:r>
            <a:r>
              <a:rPr lang="fr-FR" sz="1600" i="1" dirty="0"/>
              <a:t>, 8</a:t>
            </a:r>
            <a:r>
              <a:rPr lang="fr-FR" sz="1600" dirty="0"/>
              <a:t>(10), 1839–1850.</a:t>
            </a:r>
          </a:p>
        </p:txBody>
      </p:sp>
    </p:spTree>
    <p:extLst>
      <p:ext uri="{BB962C8B-B14F-4D97-AF65-F5344CB8AC3E}">
        <p14:creationId xmlns:p14="http://schemas.microsoft.com/office/powerpoint/2010/main" val="5966789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3D59D-B852-BCA7-76AD-AF4FFE944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adroTexto 16">
            <a:extLst>
              <a:ext uri="{FF2B5EF4-FFF2-40B4-BE49-F238E27FC236}">
                <a16:creationId xmlns:a16="http://schemas.microsoft.com/office/drawing/2014/main" id="{8658BAD2-486F-CFEA-4E11-A7B791FD436A}"/>
              </a:ext>
            </a:extLst>
          </p:cNvPr>
          <p:cNvSpPr txBox="1"/>
          <p:nvPr/>
        </p:nvSpPr>
        <p:spPr>
          <a:xfrm>
            <a:off x="285135" y="1444228"/>
            <a:ext cx="11621729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latin typeface="Century Gothic" panose="020B0502020202020204" pitchFamily="34" charset="0"/>
              </a:rPr>
              <a:t>Merci!</a:t>
            </a:r>
          </a:p>
          <a:p>
            <a:endParaRPr lang="fr-FR" sz="4000" b="1" dirty="0">
              <a:latin typeface="Century Gothic" panose="020B0502020202020204" pitchFamily="34" charset="0"/>
            </a:endParaRPr>
          </a:p>
          <a:p>
            <a:r>
              <a:rPr lang="fr-FR" sz="4000" b="1" dirty="0">
                <a:latin typeface="Century Gothic" panose="020B0502020202020204" pitchFamily="34" charset="0"/>
              </a:rPr>
              <a:t>Mar Pérez-</a:t>
            </a:r>
            <a:r>
              <a:rPr lang="fr-FR" sz="4000" b="1" dirty="0" err="1">
                <a:latin typeface="Century Gothic" panose="020B0502020202020204" pitchFamily="34" charset="0"/>
              </a:rPr>
              <a:t>Sanagustín</a:t>
            </a:r>
            <a:r>
              <a:rPr lang="fr-FR" sz="4000" b="1" dirty="0">
                <a:latin typeface="Century Gothic" panose="020B0502020202020204" pitchFamily="34" charset="0"/>
              </a:rPr>
              <a:t>, IRIT, Équipe TALENT</a:t>
            </a:r>
          </a:p>
          <a:p>
            <a:r>
              <a:rPr lang="fr-FR" sz="4000" b="1" dirty="0">
                <a:latin typeface="Century Gothic" panose="020B0502020202020204" pitchFamily="34" charset="0"/>
              </a:rPr>
              <a:t>&lt;</a:t>
            </a:r>
            <a:r>
              <a:rPr lang="fr-FR" sz="4000" b="1" dirty="0" err="1">
                <a:latin typeface="Century Gothic" panose="020B0502020202020204" pitchFamily="34" charset="0"/>
              </a:rPr>
              <a:t>mar.perez-sanagustín@irit.fr</a:t>
            </a:r>
            <a:r>
              <a:rPr lang="fr-FR" sz="4000" b="1" dirty="0">
                <a:latin typeface="Century Gothic" panose="020B0502020202020204" pitchFamily="34" charset="0"/>
              </a:rPr>
              <a:t>&gt;</a:t>
            </a:r>
            <a:endParaRPr lang="fr-FR" sz="4000" dirty="0">
              <a:latin typeface="Century Gothic" panose="020B0502020202020204" pitchFamily="34" charset="0"/>
            </a:endParaRPr>
          </a:p>
          <a:p>
            <a:pPr marL="742950" indent="-742950" algn="ctr">
              <a:buAutoNum type="arabicPeriod"/>
            </a:pPr>
            <a:r>
              <a:rPr lang="es-ES" sz="40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endParaRPr lang="es-ES" sz="3200" b="1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234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27DF7-66C0-C271-7CCF-AC95CF655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6A1C2D-5CAE-27CA-0B2F-C9B2241CD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52847" y="6624600"/>
            <a:ext cx="963706" cy="161682"/>
          </a:xfrm>
          <a:prstGeom prst="rect">
            <a:avLst/>
          </a:prstGeom>
        </p:spPr>
        <p:txBody>
          <a:bodyPr/>
          <a:lstStyle/>
          <a:p>
            <a:fld id="{F73807B7-75FE-0A45-AA4F-5348F0763124}" type="slidenum">
              <a:rPr lang="es-ES" smtClean="0"/>
              <a:pPr/>
              <a:t>4</a:t>
            </a:fld>
            <a:endParaRPr lang="es-E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AFA65D7-DEDC-EA50-CDE3-FD6E2768E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490" y="23313"/>
            <a:ext cx="7947378" cy="676296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379436E-2989-7E9A-E480-215BFE10100D}"/>
              </a:ext>
            </a:extLst>
          </p:cNvPr>
          <p:cNvSpPr txBox="1"/>
          <p:nvPr/>
        </p:nvSpPr>
        <p:spPr>
          <a:xfrm>
            <a:off x="3273777" y="6182221"/>
            <a:ext cx="8645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Anthropic</a:t>
            </a:r>
            <a:r>
              <a:rPr lang="fr-FR" sz="1400" dirty="0"/>
              <a:t> (2025). </a:t>
            </a:r>
            <a:r>
              <a:rPr lang="fr-FR" sz="1400" dirty="0" err="1"/>
              <a:t>Anthropic</a:t>
            </a:r>
            <a:r>
              <a:rPr lang="fr-FR" sz="1400" dirty="0"/>
              <a:t> </a:t>
            </a:r>
            <a:r>
              <a:rPr lang="fr-FR" sz="1400" dirty="0" err="1"/>
              <a:t>education</a:t>
            </a:r>
            <a:r>
              <a:rPr lang="fr-FR" sz="1400" dirty="0"/>
              <a:t> report: How </a:t>
            </a:r>
            <a:r>
              <a:rPr lang="fr-FR" sz="1400" dirty="0" err="1"/>
              <a:t>university</a:t>
            </a:r>
            <a:r>
              <a:rPr lang="fr-FR" sz="1400" dirty="0"/>
              <a:t> </a:t>
            </a:r>
            <a:r>
              <a:rPr lang="fr-FR" sz="1400" dirty="0" err="1"/>
              <a:t>students</a:t>
            </a:r>
            <a:r>
              <a:rPr lang="fr-FR" sz="1400" dirty="0"/>
              <a:t> use Claude. https://</a:t>
            </a:r>
            <a:r>
              <a:rPr lang="fr-FR" sz="1400" dirty="0" err="1"/>
              <a:t>www.anthropic.com</a:t>
            </a:r>
            <a:r>
              <a:rPr lang="fr-FR" sz="1400" dirty="0"/>
              <a:t>/news/</a:t>
            </a:r>
            <a:r>
              <a:rPr lang="fr-FR" sz="1400" dirty="0" err="1"/>
              <a:t>anthropic</a:t>
            </a:r>
            <a:r>
              <a:rPr lang="fr-FR" sz="1400" dirty="0"/>
              <a:t>-</a:t>
            </a:r>
            <a:r>
              <a:rPr lang="fr-FR" sz="1400" dirty="0" err="1"/>
              <a:t>education</a:t>
            </a:r>
            <a:r>
              <a:rPr lang="fr-FR" sz="1400" dirty="0"/>
              <a:t>-report-how-</a:t>
            </a:r>
            <a:r>
              <a:rPr lang="fr-FR" sz="1400" dirty="0" err="1"/>
              <a:t>university</a:t>
            </a:r>
            <a:r>
              <a:rPr lang="fr-FR" sz="1400" dirty="0"/>
              <a:t>-</a:t>
            </a:r>
            <a:r>
              <a:rPr lang="fr-FR" sz="1400" dirty="0" err="1"/>
              <a:t>students</a:t>
            </a:r>
            <a:r>
              <a:rPr lang="fr-FR" sz="1400" dirty="0"/>
              <a:t>-use-</a:t>
            </a:r>
            <a:r>
              <a:rPr lang="fr-FR" sz="1400" dirty="0" err="1"/>
              <a:t>claude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479515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FBB4A-68B1-843C-9E7B-83C99D2E8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51DD866-D32E-1B1E-F98C-1FE0D49B0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52847" y="6624600"/>
            <a:ext cx="963706" cy="161682"/>
          </a:xfrm>
          <a:prstGeom prst="rect">
            <a:avLst/>
          </a:prstGeom>
        </p:spPr>
        <p:txBody>
          <a:bodyPr/>
          <a:lstStyle/>
          <a:p>
            <a:fld id="{F73807B7-75FE-0A45-AA4F-5348F0763124}" type="slidenum">
              <a:rPr lang="es-ES" smtClean="0"/>
              <a:pPr/>
              <a:t>5</a:t>
            </a:fld>
            <a:endParaRPr lang="es-ES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B264AAB-6EE1-F23A-CA67-F2DFD61229D3}"/>
              </a:ext>
            </a:extLst>
          </p:cNvPr>
          <p:cNvSpPr txBox="1"/>
          <p:nvPr/>
        </p:nvSpPr>
        <p:spPr>
          <a:xfrm>
            <a:off x="167884" y="1553978"/>
            <a:ext cx="10723996" cy="27432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buSzPts val="3600"/>
            </a:pPr>
            <a:r>
              <a:rPr lang="fr-FR" sz="4000" b="1" dirty="0">
                <a:latin typeface="Century Gothic" panose="020B0502020202020204" pitchFamily="34" charset="0"/>
              </a:rPr>
              <a:t>Comment pouvons-nous </a:t>
            </a:r>
            <a:r>
              <a:rPr lang="fr-FR" sz="4000" b="1" dirty="0">
                <a:solidFill>
                  <a:schemeClr val="accent6"/>
                </a:solidFill>
                <a:latin typeface="Century Gothic" panose="020B0502020202020204" pitchFamily="34" charset="0"/>
              </a:rPr>
              <a:t>augmenter l’apprentissage</a:t>
            </a:r>
            <a:r>
              <a:rPr lang="fr-FR" sz="4000" b="1" dirty="0">
                <a:latin typeface="Century Gothic" panose="020B0502020202020204" pitchFamily="34" charset="0"/>
              </a:rPr>
              <a:t> ave l’IA pour promouvoir le développement de compétences de haut niveau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DF2B8F1-C78A-3AE6-DC06-9B7BAF18AA27}"/>
              </a:ext>
            </a:extLst>
          </p:cNvPr>
          <p:cNvSpPr txBox="1"/>
          <p:nvPr/>
        </p:nvSpPr>
        <p:spPr>
          <a:xfrm>
            <a:off x="2994729" y="6232284"/>
            <a:ext cx="3956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Yan, L., </a:t>
            </a:r>
            <a:r>
              <a:rPr lang="fr-FR" sz="1000" dirty="0" err="1"/>
              <a:t>Greiff</a:t>
            </a:r>
            <a:r>
              <a:rPr lang="fr-FR" sz="1000" dirty="0"/>
              <a:t>, S., </a:t>
            </a:r>
            <a:r>
              <a:rPr lang="fr-FR" sz="1000" dirty="0" err="1"/>
              <a:t>Teuber</a:t>
            </a:r>
            <a:r>
              <a:rPr lang="fr-FR" sz="1000" dirty="0"/>
              <a:t>, Z., &amp; </a:t>
            </a:r>
            <a:r>
              <a:rPr lang="fr-FR" sz="1000" dirty="0" err="1"/>
              <a:t>Gašević</a:t>
            </a:r>
            <a:r>
              <a:rPr lang="fr-FR" sz="1000" dirty="0"/>
              <a:t>, D. (2024). Promises and challenges of </a:t>
            </a:r>
            <a:r>
              <a:rPr lang="fr-FR" sz="1000" dirty="0" err="1"/>
              <a:t>generative</a:t>
            </a:r>
            <a:r>
              <a:rPr lang="fr-FR" sz="1000" dirty="0"/>
              <a:t> </a:t>
            </a:r>
            <a:r>
              <a:rPr lang="fr-FR" sz="1000" dirty="0" err="1"/>
              <a:t>artificial</a:t>
            </a:r>
            <a:r>
              <a:rPr lang="fr-FR" sz="1000" dirty="0"/>
              <a:t> intelligence for </a:t>
            </a:r>
            <a:r>
              <a:rPr lang="fr-FR" sz="1000" dirty="0" err="1"/>
              <a:t>human</a:t>
            </a:r>
            <a:r>
              <a:rPr lang="fr-FR" sz="1000" dirty="0"/>
              <a:t> </a:t>
            </a:r>
            <a:r>
              <a:rPr lang="fr-FR" sz="1000" dirty="0" err="1"/>
              <a:t>learning</a:t>
            </a:r>
            <a:r>
              <a:rPr lang="fr-FR" sz="1000" dirty="0"/>
              <a:t>. </a:t>
            </a:r>
            <a:r>
              <a:rPr lang="fr-FR" sz="1000" i="1" dirty="0"/>
              <a:t>Nature Human </a:t>
            </a:r>
            <a:r>
              <a:rPr lang="fr-FR" sz="1000" i="1" dirty="0" err="1"/>
              <a:t>Behaviour</a:t>
            </a:r>
            <a:r>
              <a:rPr lang="fr-FR" sz="1000" dirty="0"/>
              <a:t>, </a:t>
            </a:r>
            <a:r>
              <a:rPr lang="fr-FR" sz="1000" i="1" dirty="0"/>
              <a:t>8</a:t>
            </a:r>
            <a:r>
              <a:rPr lang="fr-FR" sz="1000" dirty="0"/>
              <a:t>(10), 1839-1850.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1686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741B7-48B0-4A1B-8DA6-83752605B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3962A8-66A5-FAEB-5E71-FF7945294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52847" y="6624600"/>
            <a:ext cx="963706" cy="161682"/>
          </a:xfrm>
          <a:prstGeom prst="rect">
            <a:avLst/>
          </a:prstGeom>
        </p:spPr>
        <p:txBody>
          <a:bodyPr/>
          <a:lstStyle/>
          <a:p>
            <a:fld id="{F73807B7-75FE-0A45-AA4F-5348F0763124}" type="slidenum">
              <a:rPr lang="es-ES" smtClean="0"/>
              <a:pPr/>
              <a:t>6</a:t>
            </a:fld>
            <a:endParaRPr lang="es-ES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FA185B0-A052-404E-B188-CBD488E7730A}"/>
              </a:ext>
            </a:extLst>
          </p:cNvPr>
          <p:cNvSpPr txBox="1"/>
          <p:nvPr/>
        </p:nvSpPr>
        <p:spPr>
          <a:xfrm>
            <a:off x="167884" y="1553978"/>
            <a:ext cx="5002427" cy="3420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buSzPts val="3600"/>
            </a:pPr>
            <a:r>
              <a:rPr lang="fr-FR" sz="4000" b="1" dirty="0">
                <a:latin typeface="Century Gothic" panose="020B0502020202020204" pitchFamily="34" charset="0"/>
              </a:rPr>
              <a:t>Former des </a:t>
            </a:r>
            <a:r>
              <a:rPr lang="fr-FR" sz="4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étudiants capables de s’adapter à apprendre </a:t>
            </a:r>
            <a:r>
              <a:rPr lang="fr-FR" sz="4000" b="1" dirty="0">
                <a:latin typeface="Century Gothic" panose="020B0502020202020204" pitchFamily="34" charset="0"/>
              </a:rPr>
              <a:t>à l’ère de l’IA</a:t>
            </a:r>
            <a:endParaRPr lang="fr-FR" sz="4000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98FB566-65A4-5F01-8A3A-8BA4387F0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382" y="0"/>
            <a:ext cx="5085618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CA36F64-BB89-C2C1-2B7D-30103336B4EA}"/>
              </a:ext>
            </a:extLst>
          </p:cNvPr>
          <p:cNvSpPr txBox="1"/>
          <p:nvPr/>
        </p:nvSpPr>
        <p:spPr>
          <a:xfrm>
            <a:off x="2994729" y="6232284"/>
            <a:ext cx="3956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Yan, L., </a:t>
            </a:r>
            <a:r>
              <a:rPr lang="fr-FR" sz="1000" dirty="0" err="1"/>
              <a:t>Greiff</a:t>
            </a:r>
            <a:r>
              <a:rPr lang="fr-FR" sz="1000" dirty="0"/>
              <a:t>, S., </a:t>
            </a:r>
            <a:r>
              <a:rPr lang="fr-FR" sz="1000" dirty="0" err="1"/>
              <a:t>Teuber</a:t>
            </a:r>
            <a:r>
              <a:rPr lang="fr-FR" sz="1000" dirty="0"/>
              <a:t>, Z., &amp; </a:t>
            </a:r>
            <a:r>
              <a:rPr lang="fr-FR" sz="1000" dirty="0" err="1"/>
              <a:t>Gašević</a:t>
            </a:r>
            <a:r>
              <a:rPr lang="fr-FR" sz="1000" dirty="0"/>
              <a:t>, D. (2024). Promises and challenges of </a:t>
            </a:r>
            <a:r>
              <a:rPr lang="fr-FR" sz="1000" dirty="0" err="1"/>
              <a:t>generative</a:t>
            </a:r>
            <a:r>
              <a:rPr lang="fr-FR" sz="1000" dirty="0"/>
              <a:t> </a:t>
            </a:r>
            <a:r>
              <a:rPr lang="fr-FR" sz="1000" dirty="0" err="1"/>
              <a:t>artificial</a:t>
            </a:r>
            <a:r>
              <a:rPr lang="fr-FR" sz="1000" dirty="0"/>
              <a:t> intelligence for </a:t>
            </a:r>
            <a:r>
              <a:rPr lang="fr-FR" sz="1000" dirty="0" err="1"/>
              <a:t>human</a:t>
            </a:r>
            <a:r>
              <a:rPr lang="fr-FR" sz="1000" dirty="0"/>
              <a:t> </a:t>
            </a:r>
            <a:r>
              <a:rPr lang="fr-FR" sz="1000" dirty="0" err="1"/>
              <a:t>learning</a:t>
            </a:r>
            <a:r>
              <a:rPr lang="fr-FR" sz="1000" dirty="0"/>
              <a:t>. </a:t>
            </a:r>
            <a:r>
              <a:rPr lang="fr-FR" sz="1000" i="1" dirty="0"/>
              <a:t>Nature Human </a:t>
            </a:r>
            <a:r>
              <a:rPr lang="fr-FR" sz="1000" i="1" dirty="0" err="1"/>
              <a:t>Behaviour</a:t>
            </a:r>
            <a:r>
              <a:rPr lang="fr-FR" sz="1000" dirty="0"/>
              <a:t>, </a:t>
            </a:r>
            <a:r>
              <a:rPr lang="fr-FR" sz="1000" i="1" dirty="0"/>
              <a:t>8</a:t>
            </a:r>
            <a:r>
              <a:rPr lang="fr-FR" sz="1000" dirty="0"/>
              <a:t>(10), 1839-1850.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1063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B0E09-47D0-3400-324C-EFB7A093C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1C75C0A-A3AF-AEE7-97FF-DABC7FAAC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52847" y="6624600"/>
            <a:ext cx="963706" cy="161682"/>
          </a:xfrm>
          <a:prstGeom prst="rect">
            <a:avLst/>
          </a:prstGeom>
        </p:spPr>
        <p:txBody>
          <a:bodyPr/>
          <a:lstStyle/>
          <a:p>
            <a:fld id="{F73807B7-75FE-0A45-AA4F-5348F0763124}" type="slidenum">
              <a:rPr lang="es-ES" smtClean="0"/>
              <a:pPr/>
              <a:t>7</a:t>
            </a:fld>
            <a:endParaRPr lang="es-ES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E50C904-49B6-2B13-FA61-B5EE872DC495}"/>
              </a:ext>
            </a:extLst>
          </p:cNvPr>
          <p:cNvSpPr txBox="1"/>
          <p:nvPr/>
        </p:nvSpPr>
        <p:spPr>
          <a:xfrm>
            <a:off x="213040" y="3310783"/>
            <a:ext cx="11414516" cy="1389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buSzPts val="3600"/>
            </a:pPr>
            <a:r>
              <a:rPr lang="fr-FR" sz="4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La métacognition </a:t>
            </a:r>
            <a:r>
              <a:rPr lang="fr-FR" sz="4000" b="1" dirty="0">
                <a:latin typeface="Century Gothic" panose="020B0502020202020204" pitchFamily="34" charset="0"/>
              </a:rPr>
              <a:t>une capacité clé pour s’adapter</a:t>
            </a:r>
          </a:p>
        </p:txBody>
      </p:sp>
      <p:sp>
        <p:nvSpPr>
          <p:cNvPr id="9" name="Pensées 8">
            <a:extLst>
              <a:ext uri="{FF2B5EF4-FFF2-40B4-BE49-F238E27FC236}">
                <a16:creationId xmlns:a16="http://schemas.microsoft.com/office/drawing/2014/main" id="{30337851-0488-2109-1E32-8B5CAE82CDDB}"/>
              </a:ext>
            </a:extLst>
          </p:cNvPr>
          <p:cNvSpPr/>
          <p:nvPr/>
        </p:nvSpPr>
        <p:spPr>
          <a:xfrm>
            <a:off x="3126358" y="745067"/>
            <a:ext cx="7326489" cy="2158183"/>
          </a:xfrm>
          <a:prstGeom prst="cloudCallout">
            <a:avLst>
              <a:gd name="adj1" fmla="val -41018"/>
              <a:gd name="adj2" fmla="val 74008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Century Gothic" panose="020B0502020202020204" pitchFamily="34" charset="0"/>
              </a:rPr>
              <a:t>Penser à notre pensée quand on interagit avec l’IA</a:t>
            </a:r>
          </a:p>
        </p:txBody>
      </p:sp>
    </p:spTree>
    <p:extLst>
      <p:ext uri="{BB962C8B-B14F-4D97-AF65-F5344CB8AC3E}">
        <p14:creationId xmlns:p14="http://schemas.microsoft.com/office/powerpoint/2010/main" val="100397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1F77F-42D9-9BE3-9292-A4F68BBF0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1DBF82B-C9E4-3562-B188-5290805B1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52847" y="6624600"/>
            <a:ext cx="963706" cy="161682"/>
          </a:xfrm>
          <a:prstGeom prst="rect">
            <a:avLst/>
          </a:prstGeom>
        </p:spPr>
        <p:txBody>
          <a:bodyPr/>
          <a:lstStyle/>
          <a:p>
            <a:fld id="{F73807B7-75FE-0A45-AA4F-5348F0763124}" type="slidenum">
              <a:rPr lang="es-ES" smtClean="0"/>
              <a:pPr/>
              <a:t>8</a:t>
            </a:fld>
            <a:endParaRPr lang="es-ES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30C881A-6A59-77CD-404E-E395AE0E9E49}"/>
              </a:ext>
            </a:extLst>
          </p:cNvPr>
          <p:cNvSpPr txBox="1"/>
          <p:nvPr/>
        </p:nvSpPr>
        <p:spPr>
          <a:xfrm>
            <a:off x="167884" y="2265178"/>
            <a:ext cx="5002427" cy="2066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buSzPts val="3600"/>
            </a:pPr>
            <a:r>
              <a:rPr lang="fr-FR" sz="4000" b="1" dirty="0">
                <a:latin typeface="Century Gothic" panose="020B0502020202020204" pitchFamily="34" charset="0"/>
              </a:rPr>
              <a:t>Modèles d’auto-régulation de l’apprentissage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CBF865C-9A71-A793-47EA-67BDBD098270}"/>
              </a:ext>
            </a:extLst>
          </p:cNvPr>
          <p:cNvSpPr txBox="1"/>
          <p:nvPr/>
        </p:nvSpPr>
        <p:spPr>
          <a:xfrm>
            <a:off x="167884" y="4500139"/>
            <a:ext cx="4923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Winne</a:t>
            </a:r>
            <a:r>
              <a:rPr lang="fr-FR" sz="1200" dirty="0"/>
              <a:t>, P. H., &amp; </a:t>
            </a:r>
            <a:r>
              <a:rPr lang="fr-FR" sz="1200" dirty="0" err="1"/>
              <a:t>Hadwin</a:t>
            </a:r>
            <a:r>
              <a:rPr lang="fr-FR" sz="1200" dirty="0"/>
              <a:t>, A. F. (1998). </a:t>
            </a:r>
            <a:r>
              <a:rPr lang="fr-FR" sz="1200" dirty="0" err="1"/>
              <a:t>Studying</a:t>
            </a:r>
            <a:r>
              <a:rPr lang="fr-FR" sz="1200" dirty="0"/>
              <a:t> as self-</a:t>
            </a:r>
            <a:r>
              <a:rPr lang="fr-FR" sz="1200" dirty="0" err="1"/>
              <a:t>regulated</a:t>
            </a:r>
            <a:r>
              <a:rPr lang="fr-FR" sz="1200" dirty="0"/>
              <a:t> </a:t>
            </a:r>
            <a:r>
              <a:rPr lang="fr-FR" sz="1200" dirty="0" err="1"/>
              <a:t>learning</a:t>
            </a:r>
            <a:r>
              <a:rPr lang="fr-FR" sz="1200" dirty="0"/>
              <a:t>. In D. J. Hacker, J. </a:t>
            </a:r>
            <a:r>
              <a:rPr lang="fr-FR" sz="1200" dirty="0" err="1"/>
              <a:t>Dunlosky</a:t>
            </a:r>
            <a:r>
              <a:rPr lang="fr-FR" sz="1200" dirty="0"/>
              <a:t>, &amp; A. C. </a:t>
            </a:r>
            <a:r>
              <a:rPr lang="fr-FR" sz="1200" dirty="0" err="1"/>
              <a:t>Graesser</a:t>
            </a:r>
            <a:r>
              <a:rPr lang="fr-FR" sz="1200" dirty="0"/>
              <a:t> (</a:t>
            </a:r>
            <a:r>
              <a:rPr lang="fr-FR" sz="1200" dirty="0" err="1"/>
              <a:t>Eds</a:t>
            </a:r>
            <a:r>
              <a:rPr lang="fr-FR" sz="1200" dirty="0"/>
              <a:t>.), </a:t>
            </a:r>
            <a:r>
              <a:rPr lang="fr-FR" sz="1200" dirty="0" err="1"/>
              <a:t>Metacognition</a:t>
            </a:r>
            <a:r>
              <a:rPr lang="fr-FR" sz="1200" dirty="0"/>
              <a:t> in </a:t>
            </a:r>
            <a:r>
              <a:rPr lang="fr-FR" sz="1200" dirty="0" err="1"/>
              <a:t>educational</a:t>
            </a:r>
            <a:r>
              <a:rPr lang="fr-FR" sz="1200" dirty="0"/>
              <a:t> </a:t>
            </a:r>
            <a:r>
              <a:rPr lang="fr-FR" sz="1200" dirty="0" err="1"/>
              <a:t>theory</a:t>
            </a:r>
            <a:r>
              <a:rPr lang="fr-FR" sz="1200" dirty="0"/>
              <a:t> and practice (pp. 277–304). Lawrence </a:t>
            </a:r>
            <a:r>
              <a:rPr lang="fr-FR" sz="1200" dirty="0" err="1"/>
              <a:t>Erlbaum</a:t>
            </a:r>
            <a:r>
              <a:rPr lang="fr-FR" sz="1200" dirty="0"/>
              <a:t> Associates Publishers.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D6323AB-5F45-AFBE-ACFA-90AA7F5A5C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34" y="-71718"/>
            <a:ext cx="3976719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89EA710-EA7B-8922-CA72-1567154E0DE5}"/>
              </a:ext>
            </a:extLst>
          </p:cNvPr>
          <p:cNvSpPr/>
          <p:nvPr/>
        </p:nvSpPr>
        <p:spPr>
          <a:xfrm>
            <a:off x="7958003" y="3067755"/>
            <a:ext cx="2494844" cy="722489"/>
          </a:xfrm>
          <a:prstGeom prst="roundRect">
            <a:avLst/>
          </a:prstGeom>
          <a:noFill/>
          <a:ln w="952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DB49D37-529F-B8F4-E93D-A692D67E024D}"/>
              </a:ext>
            </a:extLst>
          </p:cNvPr>
          <p:cNvSpPr txBox="1"/>
          <p:nvPr/>
        </p:nvSpPr>
        <p:spPr>
          <a:xfrm>
            <a:off x="5688480" y="2951945"/>
            <a:ext cx="26687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Control &amp; Monitorage</a:t>
            </a:r>
          </a:p>
        </p:txBody>
      </p:sp>
    </p:spTree>
    <p:extLst>
      <p:ext uri="{BB962C8B-B14F-4D97-AF65-F5344CB8AC3E}">
        <p14:creationId xmlns:p14="http://schemas.microsoft.com/office/powerpoint/2010/main" val="129858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AEF53-6960-895C-7DE3-8A79A465C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486F1BF-2C3F-1B77-9433-356B9EE1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52847" y="6624600"/>
            <a:ext cx="963706" cy="161682"/>
          </a:xfrm>
          <a:prstGeom prst="rect">
            <a:avLst/>
          </a:prstGeom>
        </p:spPr>
        <p:txBody>
          <a:bodyPr/>
          <a:lstStyle/>
          <a:p>
            <a:fld id="{F73807B7-75FE-0A45-AA4F-5348F0763124}" type="slidenum">
              <a:rPr lang="es-ES" smtClean="0"/>
              <a:pPr/>
              <a:t>9</a:t>
            </a:fld>
            <a:endParaRPr lang="es-ES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1525E48-1B20-AB82-063D-CB3A069FA4F3}"/>
              </a:ext>
            </a:extLst>
          </p:cNvPr>
          <p:cNvSpPr txBox="1"/>
          <p:nvPr/>
        </p:nvSpPr>
        <p:spPr>
          <a:xfrm>
            <a:off x="167884" y="1136293"/>
            <a:ext cx="7008177" cy="3422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ts val="3600"/>
            </a:pPr>
            <a:r>
              <a:rPr lang="fr-FR" sz="4000" dirty="0">
                <a:latin typeface="Century Gothic" panose="020B0502020202020204" pitchFamily="34" charset="0"/>
              </a:rPr>
              <a:t>Une </a:t>
            </a:r>
            <a:r>
              <a:rPr lang="fr-FR" sz="4000" b="1" dirty="0">
                <a:latin typeface="Century Gothic" panose="020B0502020202020204" pitchFamily="34" charset="0"/>
              </a:rPr>
              <a:t>paresse métacognitive </a:t>
            </a:r>
            <a:r>
              <a:rPr lang="fr-FR" sz="4000" dirty="0">
                <a:latin typeface="Century Gothic" panose="020B0502020202020204" pitchFamily="34" charset="0"/>
              </a:rPr>
              <a:t>peut émerger lors de l’utilisation non accompagnée de l’IA générative.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686FB13-76C6-A2A6-E94B-8CBD091B2983}"/>
              </a:ext>
            </a:extLst>
          </p:cNvPr>
          <p:cNvSpPr txBox="1"/>
          <p:nvPr/>
        </p:nvSpPr>
        <p:spPr>
          <a:xfrm>
            <a:off x="167884" y="4850098"/>
            <a:ext cx="6897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Fan, Y., Tang, L., Le, H., Shen, K., Tan, S., Zhao, Y., ... &amp; </a:t>
            </a:r>
            <a:r>
              <a:rPr lang="fr-FR" sz="1200" dirty="0" err="1"/>
              <a:t>Gašević</a:t>
            </a:r>
            <a:r>
              <a:rPr lang="fr-FR" sz="1200" dirty="0"/>
              <a:t>, D. (2025). </a:t>
            </a:r>
            <a:r>
              <a:rPr lang="fr-FR" sz="1200" dirty="0" err="1"/>
              <a:t>Beware</a:t>
            </a:r>
            <a:r>
              <a:rPr lang="fr-FR" sz="1200" dirty="0"/>
              <a:t> of </a:t>
            </a:r>
            <a:r>
              <a:rPr lang="fr-FR" sz="1200" dirty="0" err="1"/>
              <a:t>metacognitive</a:t>
            </a:r>
            <a:r>
              <a:rPr lang="fr-FR" sz="1200" dirty="0"/>
              <a:t> </a:t>
            </a:r>
            <a:r>
              <a:rPr lang="fr-FR" sz="1200" dirty="0" err="1"/>
              <a:t>laziness</a:t>
            </a:r>
            <a:r>
              <a:rPr lang="fr-FR" sz="1200" dirty="0"/>
              <a:t>: </a:t>
            </a:r>
            <a:r>
              <a:rPr lang="fr-FR" sz="1200" dirty="0" err="1"/>
              <a:t>Effects</a:t>
            </a:r>
            <a:r>
              <a:rPr lang="fr-FR" sz="1200" dirty="0"/>
              <a:t> of </a:t>
            </a:r>
            <a:r>
              <a:rPr lang="fr-FR" sz="1200" dirty="0" err="1"/>
              <a:t>generative</a:t>
            </a:r>
            <a:r>
              <a:rPr lang="fr-FR" sz="1200" dirty="0"/>
              <a:t> </a:t>
            </a:r>
            <a:r>
              <a:rPr lang="fr-FR" sz="1200" dirty="0" err="1"/>
              <a:t>artificial</a:t>
            </a:r>
            <a:r>
              <a:rPr lang="fr-FR" sz="1200" dirty="0"/>
              <a:t> intelligence on </a:t>
            </a:r>
            <a:r>
              <a:rPr lang="fr-FR" sz="1200" dirty="0" err="1"/>
              <a:t>learning</a:t>
            </a:r>
            <a:r>
              <a:rPr lang="fr-FR" sz="1200" dirty="0"/>
              <a:t> motivation, </a:t>
            </a:r>
            <a:r>
              <a:rPr lang="fr-FR" sz="1200" dirty="0" err="1"/>
              <a:t>processes</a:t>
            </a:r>
            <a:r>
              <a:rPr lang="fr-FR" sz="1200" dirty="0"/>
              <a:t>, and performance. British Journal of </a:t>
            </a:r>
            <a:r>
              <a:rPr lang="fr-FR" sz="1200" dirty="0" err="1"/>
              <a:t>Educational</a:t>
            </a:r>
            <a:r>
              <a:rPr lang="fr-FR" sz="1200" dirty="0"/>
              <a:t> </a:t>
            </a:r>
            <a:r>
              <a:rPr lang="fr-FR" sz="1200" dirty="0" err="1"/>
              <a:t>Technology</a:t>
            </a:r>
            <a:r>
              <a:rPr lang="fr-FR" sz="1200" dirty="0"/>
              <a:t>, 56(2), 489-530.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F7A27EA-73A8-1904-1630-EA56D34F7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061" y="0"/>
            <a:ext cx="5015939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654980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88998</TotalTime>
  <Words>3578</Words>
  <Application>Microsoft Macintosh PowerPoint</Application>
  <PresentationFormat>Grand écran</PresentationFormat>
  <Paragraphs>315</Paragraphs>
  <Slides>37</Slides>
  <Notes>37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Century Gothic</vt:lpstr>
      <vt:lpstr>Tahoma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 mar</dc:creator>
  <cp:lastModifiedBy>Microsoft Office User</cp:lastModifiedBy>
  <cp:revision>419</cp:revision>
  <dcterms:created xsi:type="dcterms:W3CDTF">2020-09-26T12:20:03Z</dcterms:created>
  <dcterms:modified xsi:type="dcterms:W3CDTF">2025-10-13T13:14:12Z</dcterms:modified>
</cp:coreProperties>
</file>